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6" r:id="rId3"/>
    <p:sldId id="261" r:id="rId4"/>
    <p:sldId id="259" r:id="rId5"/>
    <p:sldId id="260" r:id="rId6"/>
    <p:sldId id="278" r:id="rId7"/>
    <p:sldId id="280" r:id="rId8"/>
    <p:sldId id="262" r:id="rId9"/>
    <p:sldId id="267" r:id="rId10"/>
    <p:sldId id="270" r:id="rId11"/>
    <p:sldId id="271" r:id="rId12"/>
    <p:sldId id="272" r:id="rId13"/>
    <p:sldId id="273" r:id="rId14"/>
    <p:sldId id="263" r:id="rId15"/>
    <p:sldId id="265" r:id="rId16"/>
    <p:sldId id="274" r:id="rId17"/>
    <p:sldId id="276" r:id="rId18"/>
    <p:sldId id="275" r:id="rId19"/>
    <p:sldId id="268" r:id="rId20"/>
    <p:sldId id="277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412"/>
    <a:srgbClr val="65C70B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6CA7D-1E70-4ECE-B84A-67490756FA21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B5FFF-B943-41A2-BC5B-FE6EC4B62DE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704D5-EC94-4A74-964C-0892694F2CAF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B5FFF-B943-41A2-BC5B-FE6EC4B62DEF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A4A32C5-9E2C-48C8-B641-0521D4A21256}" type="datetimeFigureOut">
              <a:rPr lang="cs-CZ" smtClean="0"/>
              <a:pPr/>
              <a:t>25.5.2013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85EA30B-3771-410D-9016-2FD5E7C6E28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icrosoft.com/cs-cz/images/results.aspx?qu=%C4%8Dist%C3%BD&amp;ex=1#ai:MP900448428|" TargetMode="External"/><Relationship Id="rId3" Type="http://schemas.openxmlformats.org/officeDocument/2006/relationships/hyperlink" Target="http://office.microsoft.com/cs-cz/images/results.aspx?qu=star%C3%BD&amp;ex=2#ai:MP900227577|mt:2|" TargetMode="External"/><Relationship Id="rId7" Type="http://schemas.openxmlformats.org/officeDocument/2006/relationships/hyperlink" Target="http://office.microsoft.com/cs-cz/images/results.aspx?qu=smutn%C3%BD&amp;ex=1#ai:MP900289918|" TargetMode="External"/><Relationship Id="rId2" Type="http://schemas.openxmlformats.org/officeDocument/2006/relationships/hyperlink" Target="http://office.microsoft.com/cs-cz/images/results.aspx?qu=mlad%C3%BD&amp;ex=1#ai:MP900448279|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icrosoft.com/cs-cz/images/results.aspx?qu=%C5%A1%C5%A5astn%C3%BD&amp;ex=1#ai:MP900448394|" TargetMode="External"/><Relationship Id="rId11" Type="http://schemas.openxmlformats.org/officeDocument/2006/relationships/hyperlink" Target="http://office.microsoft.com/cs-cz/images/results.aspx?qu=slon&amp;ex=1#ai:MP900180374|" TargetMode="External"/><Relationship Id="rId5" Type="http://schemas.openxmlformats.org/officeDocument/2006/relationships/hyperlink" Target="http://office.microsoft.com/cs-cz/images/results.aspx?qu=%C5%BEelva&amp;ex=1#ai:MP900431793|" TargetMode="External"/><Relationship Id="rId10" Type="http://schemas.openxmlformats.org/officeDocument/2006/relationships/hyperlink" Target="http://office.microsoft.com/cs-cz/images/results.aspx?qu=pes&amp;ex=1#ai:MP900444808|" TargetMode="External"/><Relationship Id="rId4" Type="http://schemas.openxmlformats.org/officeDocument/2006/relationships/hyperlink" Target="http://office.microsoft.com/cs-cz/images/results.aspx?qu=gepard&amp;ex=1#ai:MP900406609|" TargetMode="External"/><Relationship Id="rId9" Type="http://schemas.openxmlformats.org/officeDocument/2006/relationships/hyperlink" Target="http://office.microsoft.com/cs-cz/images/results.aspx?qu=%C5%A1pinav%C3%BD&amp;ex=1#ai:MP900439311|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office.microsoft.com/cs-cz/images/results.aspx?qu=%C5%BEena&amp;ex=1#ai:MC900036457|mt:1|" TargetMode="External"/><Relationship Id="rId3" Type="http://schemas.openxmlformats.org/officeDocument/2006/relationships/hyperlink" Target="http://office.microsoft.com/cs-cz/images/results.aspx?qu=gepard&amp;ex=1#ai:MC900356149|" TargetMode="External"/><Relationship Id="rId7" Type="http://schemas.openxmlformats.org/officeDocument/2006/relationships/hyperlink" Target="http://office.microsoft.com/cs-cz/images/results.aspx?qu=%C5%BEena&amp;ex=1#ai:MC900025914|mt:1|" TargetMode="External"/><Relationship Id="rId2" Type="http://schemas.openxmlformats.org/officeDocument/2006/relationships/hyperlink" Target="http://office.microsoft.com/cs-cz/images/results.aspx?qu=%C5%BEelva&amp;ex=1#ai:MC900441417|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icrosoft.com/cs-cz/images/results.aspx?qu=%C5%BEena&amp;ex=1#ai:MC900054609|mt:1|" TargetMode="External"/><Relationship Id="rId5" Type="http://schemas.openxmlformats.org/officeDocument/2006/relationships/hyperlink" Target="http://office.microsoft.com/cs-cz/images/results.aspx?qu=my%C5%A1&amp;ex=2#ai:MC900424138|" TargetMode="External"/><Relationship Id="rId4" Type="http://schemas.openxmlformats.org/officeDocument/2006/relationships/hyperlink" Target="http://office.microsoft.com/cs-cz/images/results.aspx?qu=slon&amp;ex=1#ai:MC900326486|mt:1,2|" TargetMode="External"/><Relationship Id="rId9" Type="http://schemas.openxmlformats.org/officeDocument/2006/relationships/hyperlink" Target="http://office.microsoft.com/cs-cz/images/results.aspx?qu=%C5%BEena&amp;ex=1#ai:MC900056202|mt:1|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425184" cy="537368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Název 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Autor:	Mgr. Marcela Kloučková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Název:	VY_32_INOVACE_17_Aj6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Téma:	</a:t>
            </a:r>
            <a:r>
              <a:rPr lang="cs-CZ" sz="1700" dirty="0" smtClean="0">
                <a:latin typeface="Comic Sans MS" pitchFamily="66" charset="0"/>
              </a:rPr>
              <a:t>Stupňování krátkých  </a:t>
            </a:r>
            <a:r>
              <a:rPr lang="cs-CZ" sz="1700" smtClean="0">
                <a:latin typeface="Comic Sans MS" pitchFamily="66" charset="0"/>
              </a:rPr>
              <a:t>přídavných jmen</a:t>
            </a:r>
            <a:endParaRPr lang="cs-CZ" sz="17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700" dirty="0" smtClean="0">
              <a:latin typeface="Comic Sans MS" pitchFamily="66" charset="0"/>
            </a:endParaRP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Anotace:	Úvodní část prezentace nazvaná </a:t>
            </a:r>
            <a:r>
              <a:rPr lang="cs-CZ" sz="1700" i="1" dirty="0" err="1" smtClean="0">
                <a:latin typeface="Comic Sans MS" pitchFamily="66" charset="0"/>
              </a:rPr>
              <a:t>Comparatives</a:t>
            </a:r>
            <a:r>
              <a:rPr lang="cs-CZ" sz="1700" i="1" dirty="0" smtClean="0">
                <a:latin typeface="Comic Sans MS" pitchFamily="66" charset="0"/>
              </a:rPr>
              <a:t> </a:t>
            </a:r>
            <a:r>
              <a:rPr lang="cs-CZ" sz="1700" i="1" dirty="0" err="1" smtClean="0">
                <a:latin typeface="Comic Sans MS" pitchFamily="66" charset="0"/>
              </a:rPr>
              <a:t>and</a:t>
            </a:r>
            <a:r>
              <a:rPr lang="cs-CZ" sz="1700" i="1" dirty="0" smtClean="0">
                <a:latin typeface="Comic Sans MS" pitchFamily="66" charset="0"/>
              </a:rPr>
              <a:t> 	</a:t>
            </a:r>
            <a:r>
              <a:rPr lang="cs-CZ" sz="1700" i="1" dirty="0" err="1" smtClean="0">
                <a:latin typeface="Comic Sans MS" pitchFamily="66" charset="0"/>
              </a:rPr>
              <a:t>Superlatives</a:t>
            </a:r>
            <a:r>
              <a:rPr lang="cs-CZ" sz="1700" i="1" dirty="0" smtClean="0">
                <a:latin typeface="Comic Sans MS" pitchFamily="66" charset="0"/>
              </a:rPr>
              <a:t> – Part 1 (</a:t>
            </a:r>
            <a:r>
              <a:rPr lang="cs-CZ" sz="1700" i="1" dirty="0" err="1" smtClean="0">
                <a:latin typeface="Comic Sans MS" pitchFamily="66" charset="0"/>
              </a:rPr>
              <a:t>Short</a:t>
            </a:r>
            <a:r>
              <a:rPr lang="cs-CZ" sz="1700" i="1" dirty="0" smtClean="0">
                <a:latin typeface="Comic Sans MS" pitchFamily="66" charset="0"/>
              </a:rPr>
              <a:t> </a:t>
            </a:r>
            <a:r>
              <a:rPr lang="cs-CZ" sz="1700" i="1" dirty="0" err="1" smtClean="0">
                <a:latin typeface="Comic Sans MS" pitchFamily="66" charset="0"/>
              </a:rPr>
              <a:t>Adjectives</a:t>
            </a:r>
            <a:r>
              <a:rPr lang="cs-CZ" sz="1700" i="1" dirty="0" smtClean="0">
                <a:latin typeface="Comic Sans MS" pitchFamily="66" charset="0"/>
              </a:rPr>
              <a:t>)</a:t>
            </a:r>
            <a:r>
              <a:rPr lang="cs-CZ" sz="1700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cs-CZ" sz="1700" dirty="0" smtClean="0">
                <a:latin typeface="Comic Sans MS" pitchFamily="66" charset="0"/>
              </a:rPr>
              <a:t>vysvětluje stupňování 	krátkých přídavných jmen v anglickém jazyce</a:t>
            </a:r>
            <a:r>
              <a:rPr lang="cs-CZ" sz="1700" dirty="0" smtClean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solidFill>
                  <a:schemeClr val="tx2"/>
                </a:solidFill>
                <a:latin typeface="Comic Sans MS" pitchFamily="66" charset="0"/>
              </a:rPr>
              <a:t>		</a:t>
            </a:r>
            <a:r>
              <a:rPr lang="cs-CZ" sz="1700" dirty="0" smtClean="0">
                <a:latin typeface="Comic Sans MS" pitchFamily="66" charset="0"/>
              </a:rPr>
              <a:t>K prezentaci je přiložen pracovní list</a:t>
            </a:r>
            <a:r>
              <a:rPr lang="cs-CZ" sz="1700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cs-CZ" sz="1700" dirty="0" smtClean="0">
                <a:latin typeface="Comic Sans MS" pitchFamily="66" charset="0"/>
              </a:rPr>
              <a:t>s cvičeními z této 	prezentace. Žáci si tak mohou procvičit stupňování krátkých 	přídavných jmen. Jednotlivá cvičení lze zkontrolovat	pomocí 	prezentace či pracovního listu, který lze zároveň využít 	jako test či samostatnou práci.</a:t>
            </a:r>
          </a:p>
          <a:p>
            <a:pPr lvl="0">
              <a:lnSpc>
                <a:spcPct val="90000"/>
              </a:lnSpc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		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700" dirty="0" smtClean="0">
                <a:latin typeface="Comic Sans MS" pitchFamily="66" charset="0"/>
              </a:rPr>
              <a:t>Datum:	13. 2. 2013</a:t>
            </a: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669360"/>
          </a:xfrm>
        </p:spPr>
        <p:txBody>
          <a:bodyPr/>
          <a:lstStyle/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Complete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sentences</a:t>
            </a:r>
            <a:r>
              <a:rPr lang="cs-CZ" sz="2500" b="1" dirty="0" smtClean="0">
                <a:latin typeface="Comic Sans MS" pitchFamily="66" charset="0"/>
              </a:rPr>
              <a:t> to </a:t>
            </a:r>
            <a:r>
              <a:rPr lang="cs-CZ" sz="2500" b="1" dirty="0" err="1" smtClean="0">
                <a:latin typeface="Comic Sans MS" pitchFamily="66" charset="0"/>
              </a:rPr>
              <a:t>make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comparisons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	     		       </a:t>
            </a:r>
            <a:r>
              <a:rPr lang="cs-CZ" sz="2500" dirty="0" err="1" smtClean="0">
                <a:latin typeface="Comic Sans MS" pitchFamily="66" charset="0"/>
              </a:rPr>
              <a:t>slow</a:t>
            </a:r>
            <a:r>
              <a:rPr lang="cs-CZ" sz="2500" dirty="0" smtClean="0">
                <a:latin typeface="Comic Sans MS" pitchFamily="66" charset="0"/>
              </a:rPr>
              <a:t> / </a:t>
            </a:r>
            <a:r>
              <a:rPr lang="cs-CZ" sz="2500" dirty="0" err="1" smtClean="0">
                <a:latin typeface="Comic Sans MS" pitchFamily="66" charset="0"/>
              </a:rPr>
              <a:t>fast</a:t>
            </a: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		</a:t>
            </a:r>
            <a:endParaRPr lang="cs-CZ" sz="2000" dirty="0" smtClean="0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9512" y="5229200"/>
            <a:ext cx="4536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smtClean="0">
                <a:latin typeface="Comic Sans MS" pitchFamily="66" charset="0"/>
              </a:rPr>
              <a:t>A </a:t>
            </a:r>
            <a:r>
              <a:rPr lang="cs-CZ" sz="2200" i="1" dirty="0" err="1" smtClean="0">
                <a:latin typeface="Comic Sans MS" pitchFamily="66" charset="0"/>
              </a:rPr>
              <a:t>cheetah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faster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endParaRPr lang="cs-CZ" sz="2200" i="1" dirty="0" smtClean="0">
              <a:latin typeface="Comic Sans MS" pitchFamily="66" charset="0"/>
            </a:endParaRPr>
          </a:p>
          <a:p>
            <a:r>
              <a:rPr lang="cs-CZ" sz="2200" i="1" dirty="0" smtClean="0">
                <a:latin typeface="Comic Sans MS" pitchFamily="66" charset="0"/>
              </a:rPr>
              <a:t> a </a:t>
            </a:r>
            <a:r>
              <a:rPr lang="cs-CZ" sz="2200" i="1" dirty="0" err="1" smtClean="0">
                <a:latin typeface="Comic Sans MS" pitchFamily="66" charset="0"/>
              </a:rPr>
              <a:t>tortoise</a:t>
            </a:r>
            <a:r>
              <a:rPr lang="cs-CZ" sz="2200" i="1" dirty="0" smtClean="0">
                <a:latin typeface="Comic Sans MS" pitchFamily="66" charset="0"/>
              </a:rPr>
              <a:t>.</a:t>
            </a:r>
            <a:endParaRPr lang="cs-CZ" sz="2200" i="1" dirty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076056" y="5229200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smtClean="0">
                <a:latin typeface="Comic Sans MS" pitchFamily="66" charset="0"/>
              </a:rPr>
              <a:t>A </a:t>
            </a:r>
            <a:r>
              <a:rPr lang="cs-CZ" sz="2200" i="1" dirty="0" err="1" smtClean="0">
                <a:latin typeface="Comic Sans MS" pitchFamily="66" charset="0"/>
              </a:rPr>
              <a:t>tortoise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slower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</a:p>
          <a:p>
            <a:r>
              <a:rPr lang="cs-CZ" sz="2200" i="1" dirty="0" smtClean="0">
                <a:latin typeface="Comic Sans MS" pitchFamily="66" charset="0"/>
              </a:rPr>
              <a:t>a </a:t>
            </a:r>
            <a:r>
              <a:rPr lang="cs-CZ" sz="2200" i="1" dirty="0" err="1" smtClean="0">
                <a:latin typeface="Comic Sans MS" pitchFamily="66" charset="0"/>
              </a:rPr>
              <a:t>cheetah</a:t>
            </a:r>
            <a:r>
              <a:rPr lang="cs-CZ" sz="2200" i="1" dirty="0" smtClean="0">
                <a:latin typeface="Comic Sans MS" pitchFamily="66" charset="0"/>
              </a:rPr>
              <a:t>.</a:t>
            </a:r>
            <a:endParaRPr lang="cs-CZ" sz="2200" i="1" dirty="0">
              <a:latin typeface="Comic Sans MS" pitchFamily="66" charset="0"/>
            </a:endParaRPr>
          </a:p>
        </p:txBody>
      </p:sp>
      <p:pic>
        <p:nvPicPr>
          <p:cNvPr id="3074" name="Picture 2" descr="C:\Users\Ucitel\Desktop\gep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132856"/>
            <a:ext cx="4320480" cy="2880320"/>
          </a:xfrm>
          <a:prstGeom prst="rect">
            <a:avLst/>
          </a:prstGeom>
          <a:noFill/>
        </p:spPr>
      </p:pic>
      <p:pic>
        <p:nvPicPr>
          <p:cNvPr id="3076" name="Picture 4" descr="C:\Users\Ucitel\Desktop\tortoi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132856"/>
            <a:ext cx="4320480" cy="2879195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4139952" y="508518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[3]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460432" y="508518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[4]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669360"/>
          </a:xfrm>
        </p:spPr>
        <p:txBody>
          <a:bodyPr/>
          <a:lstStyle/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Complete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sentences</a:t>
            </a:r>
            <a:r>
              <a:rPr lang="cs-CZ" sz="2500" b="1" dirty="0" smtClean="0">
                <a:latin typeface="Comic Sans MS" pitchFamily="66" charset="0"/>
              </a:rPr>
              <a:t> to </a:t>
            </a:r>
            <a:r>
              <a:rPr lang="cs-CZ" sz="2500" b="1" dirty="0" err="1" smtClean="0">
                <a:latin typeface="Comic Sans MS" pitchFamily="66" charset="0"/>
              </a:rPr>
              <a:t>make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comparisons</a:t>
            </a:r>
            <a:r>
              <a:rPr lang="cs-CZ" dirty="0" smtClean="0"/>
              <a:t>.</a:t>
            </a:r>
            <a:endParaRPr lang="cs-CZ" sz="2500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	     		       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			    </a:t>
            </a:r>
            <a:r>
              <a:rPr lang="cs-CZ" sz="2500" dirty="0" smtClean="0">
                <a:latin typeface="Comic Sans MS" pitchFamily="66" charset="0"/>
              </a:rPr>
              <a:t>sad / happy</a:t>
            </a: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		</a:t>
            </a:r>
            <a:endParaRPr lang="cs-CZ" sz="2000" dirty="0" smtClean="0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83568" y="6021288"/>
            <a:ext cx="40324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smtClean="0">
                <a:latin typeface="Comic Sans MS" pitchFamily="66" charset="0"/>
              </a:rPr>
              <a:t>Mary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happier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Harry</a:t>
            </a:r>
            <a:r>
              <a:rPr lang="cs-CZ" sz="2200" i="1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5076056" y="6021288"/>
            <a:ext cx="40679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err="1" smtClean="0">
                <a:latin typeface="Comic Sans MS" pitchFamily="66" charset="0"/>
              </a:rPr>
              <a:t>Harry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sadder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Mary.</a:t>
            </a:r>
            <a:endParaRPr lang="cs-CZ" sz="2200" i="1" dirty="0">
              <a:latin typeface="Comic Sans MS" pitchFamily="66" charset="0"/>
            </a:endParaRPr>
          </a:p>
        </p:txBody>
      </p:sp>
      <p:pic>
        <p:nvPicPr>
          <p:cNvPr id="4098" name="Picture 2" descr="C:\Users\Ucitel\Desktop\šťastn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3580" y="1844824"/>
            <a:ext cx="2760307" cy="4140463"/>
          </a:xfrm>
          <a:prstGeom prst="rect">
            <a:avLst/>
          </a:prstGeom>
          <a:noFill/>
        </p:spPr>
      </p:pic>
      <p:pic>
        <p:nvPicPr>
          <p:cNvPr id="4099" name="Picture 3" descr="C:\Users\Ucitel\Desktop\nešťastn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1246" y="1772816"/>
            <a:ext cx="2783122" cy="4123672"/>
          </a:xfrm>
          <a:prstGeom prst="rect">
            <a:avLst/>
          </a:prstGeom>
          <a:noFill/>
        </p:spPr>
      </p:pic>
      <p:sp>
        <p:nvSpPr>
          <p:cNvPr id="11" name="TextovéPole 10"/>
          <p:cNvSpPr txBox="1"/>
          <p:nvPr/>
        </p:nvSpPr>
        <p:spPr>
          <a:xfrm>
            <a:off x="1259632" y="148478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latin typeface="Comic Sans MS" pitchFamily="66" charset="0"/>
              </a:rPr>
              <a:t>Mary</a:t>
            </a:r>
            <a:endParaRPr lang="cs-CZ" sz="2000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580112" y="141277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err="1" smtClean="0">
                <a:latin typeface="Comic Sans MS" pitchFamily="66" charset="0"/>
              </a:rPr>
              <a:t>Harry</a:t>
            </a:r>
            <a:endParaRPr lang="cs-CZ" sz="2000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635896" y="558924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[5]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8028384" y="551723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[6]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669360"/>
          </a:xfrm>
        </p:spPr>
        <p:txBody>
          <a:bodyPr/>
          <a:lstStyle/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Complete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sentences</a:t>
            </a:r>
            <a:r>
              <a:rPr lang="cs-CZ" sz="2500" b="1" dirty="0" smtClean="0">
                <a:latin typeface="Comic Sans MS" pitchFamily="66" charset="0"/>
              </a:rPr>
              <a:t> to </a:t>
            </a:r>
            <a:r>
              <a:rPr lang="cs-CZ" sz="2500" b="1" dirty="0" err="1" smtClean="0">
                <a:latin typeface="Comic Sans MS" pitchFamily="66" charset="0"/>
              </a:rPr>
              <a:t>make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comparisons</a:t>
            </a:r>
            <a:r>
              <a:rPr lang="cs-CZ" dirty="0" smtClean="0"/>
              <a:t>.</a:t>
            </a:r>
            <a:endParaRPr lang="cs-CZ" sz="2500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	     		     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			       </a:t>
            </a:r>
            <a:r>
              <a:rPr lang="cs-CZ" sz="2500" dirty="0" err="1" smtClean="0">
                <a:latin typeface="Comic Sans MS" pitchFamily="66" charset="0"/>
              </a:rPr>
              <a:t>clean</a:t>
            </a:r>
            <a:r>
              <a:rPr lang="cs-CZ" sz="2500" dirty="0" smtClean="0">
                <a:latin typeface="Comic Sans MS" pitchFamily="66" charset="0"/>
              </a:rPr>
              <a:t> / </a:t>
            </a:r>
            <a:r>
              <a:rPr lang="cs-CZ" sz="2500" dirty="0" err="1" smtClean="0">
                <a:latin typeface="Comic Sans MS" pitchFamily="66" charset="0"/>
              </a:rPr>
              <a:t>dirty</a:t>
            </a: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		</a:t>
            </a:r>
            <a:endParaRPr lang="cs-CZ" sz="2000" dirty="0" smtClean="0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683568" y="5877272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err="1" smtClean="0">
                <a:latin typeface="Comic Sans MS" pitchFamily="66" charset="0"/>
              </a:rPr>
              <a:t>Susie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cleaner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Lucy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and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Jenny</a:t>
            </a:r>
            <a:r>
              <a:rPr lang="cs-CZ" sz="2200" i="1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644008" y="5877272"/>
            <a:ext cx="4499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err="1" smtClean="0">
                <a:latin typeface="Comic Sans MS" pitchFamily="66" charset="0"/>
              </a:rPr>
              <a:t>Lucy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and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smtClean="0">
                <a:latin typeface="Comic Sans MS" pitchFamily="66" charset="0"/>
              </a:rPr>
              <a:t>Jenny</a:t>
            </a:r>
            <a:r>
              <a:rPr lang="cs-CZ" sz="2200" i="1" dirty="0" smtClean="0">
                <a:latin typeface="Comic Sans MS" pitchFamily="66" charset="0"/>
              </a:rPr>
              <a:t> are </a:t>
            </a:r>
            <a:r>
              <a:rPr lang="cs-CZ" sz="2200" i="1" dirty="0" err="1" smtClean="0">
                <a:latin typeface="Comic Sans MS" pitchFamily="66" charset="0"/>
              </a:rPr>
              <a:t>dirtier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Susie</a:t>
            </a:r>
            <a:r>
              <a:rPr lang="cs-CZ" sz="2200" i="1" dirty="0" smtClean="0">
                <a:latin typeface="Comic Sans MS" pitchFamily="66" charset="0"/>
              </a:rPr>
              <a:t>.</a:t>
            </a:r>
            <a:endParaRPr lang="cs-CZ" sz="2200" i="1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259632" y="148478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err="1" smtClean="0">
                <a:latin typeface="Comic Sans MS" pitchFamily="66" charset="0"/>
              </a:rPr>
              <a:t>Susie</a:t>
            </a:r>
            <a:endParaRPr lang="cs-CZ" sz="2000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580112" y="141277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err="1" smtClean="0">
                <a:latin typeface="Comic Sans MS" pitchFamily="66" charset="0"/>
              </a:rPr>
              <a:t>Lucy</a:t>
            </a:r>
            <a:r>
              <a:rPr lang="cs-CZ" sz="2000" dirty="0" smtClean="0">
                <a:latin typeface="Comic Sans MS" pitchFamily="66" charset="0"/>
              </a:rPr>
              <a:t> </a:t>
            </a:r>
            <a:r>
              <a:rPr lang="cs-CZ" sz="2000" dirty="0" err="1" smtClean="0">
                <a:latin typeface="Comic Sans MS" pitchFamily="66" charset="0"/>
              </a:rPr>
              <a:t>and</a:t>
            </a:r>
            <a:r>
              <a:rPr lang="cs-CZ" sz="2000" dirty="0" smtClean="0">
                <a:latin typeface="Comic Sans MS" pitchFamily="66" charset="0"/>
              </a:rPr>
              <a:t>  </a:t>
            </a:r>
            <a:r>
              <a:rPr lang="cs-CZ" sz="2000" dirty="0" err="1" smtClean="0">
                <a:latin typeface="Comic Sans MS" pitchFamily="66" charset="0"/>
              </a:rPr>
              <a:t>Jenny</a:t>
            </a:r>
            <a:endParaRPr lang="cs-CZ" sz="2000" dirty="0">
              <a:latin typeface="Comic Sans MS" pitchFamily="66" charset="0"/>
            </a:endParaRPr>
          </a:p>
        </p:txBody>
      </p:sp>
      <p:pic>
        <p:nvPicPr>
          <p:cNvPr id="5123" name="Picture 3" descr="C:\Users\Ucitel\Desktop\špinavé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72816"/>
            <a:ext cx="2834623" cy="4032448"/>
          </a:xfrm>
          <a:prstGeom prst="rect">
            <a:avLst/>
          </a:prstGeom>
          <a:noFill/>
        </p:spPr>
      </p:pic>
      <p:pic>
        <p:nvPicPr>
          <p:cNvPr id="5124" name="Picture 4" descr="C:\Users\Ucitel\Desktop\čist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16832"/>
            <a:ext cx="2690297" cy="3744417"/>
          </a:xfrm>
          <a:prstGeom prst="rect">
            <a:avLst/>
          </a:prstGeom>
          <a:noFill/>
        </p:spPr>
      </p:pic>
      <p:sp>
        <p:nvSpPr>
          <p:cNvPr id="13" name="TextovéPole 12"/>
          <p:cNvSpPr txBox="1"/>
          <p:nvPr/>
        </p:nvSpPr>
        <p:spPr>
          <a:xfrm>
            <a:off x="3851920" y="5301208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[7]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7452320" y="537321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[8]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669360"/>
          </a:xfrm>
        </p:spPr>
        <p:txBody>
          <a:bodyPr/>
          <a:lstStyle/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Complete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sentences</a:t>
            </a:r>
            <a:r>
              <a:rPr lang="cs-CZ" sz="2500" b="1" dirty="0" smtClean="0">
                <a:latin typeface="Comic Sans MS" pitchFamily="66" charset="0"/>
              </a:rPr>
              <a:t> to </a:t>
            </a:r>
            <a:r>
              <a:rPr lang="cs-CZ" sz="2500" b="1" dirty="0" err="1" smtClean="0">
                <a:latin typeface="Comic Sans MS" pitchFamily="66" charset="0"/>
              </a:rPr>
              <a:t>make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comparisons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	     		       </a:t>
            </a:r>
            <a:r>
              <a:rPr lang="cs-CZ" sz="2500" dirty="0" err="1" smtClean="0">
                <a:latin typeface="Comic Sans MS" pitchFamily="66" charset="0"/>
              </a:rPr>
              <a:t>light</a:t>
            </a:r>
            <a:r>
              <a:rPr lang="cs-CZ" sz="2500" dirty="0" smtClean="0">
                <a:latin typeface="Comic Sans MS" pitchFamily="66" charset="0"/>
              </a:rPr>
              <a:t> / </a:t>
            </a:r>
            <a:r>
              <a:rPr lang="cs-CZ" sz="2500" dirty="0" err="1" smtClean="0">
                <a:latin typeface="Comic Sans MS" pitchFamily="66" charset="0"/>
              </a:rPr>
              <a:t>heavy</a:t>
            </a: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		</a:t>
            </a:r>
            <a:endParaRPr lang="cs-CZ" sz="2000" dirty="0" smtClean="0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67544" y="5805264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smtClean="0">
                <a:latin typeface="Comic Sans MS" pitchFamily="66" charset="0"/>
              </a:rPr>
              <a:t>A dog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lighter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</a:p>
          <a:p>
            <a:r>
              <a:rPr lang="cs-CZ" sz="2200" i="1" dirty="0" err="1" smtClean="0">
                <a:latin typeface="Comic Sans MS" pitchFamily="66" charset="0"/>
              </a:rPr>
              <a:t>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elephant</a:t>
            </a:r>
            <a:r>
              <a:rPr lang="cs-CZ" sz="2200" i="1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860032" y="5805264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err="1" smtClean="0">
                <a:latin typeface="Comic Sans MS" pitchFamily="66" charset="0"/>
              </a:rPr>
              <a:t>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elephant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heavier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</a:p>
          <a:p>
            <a:r>
              <a:rPr lang="cs-CZ" sz="2200" i="1" dirty="0" smtClean="0">
                <a:latin typeface="Comic Sans MS" pitchFamily="66" charset="0"/>
              </a:rPr>
              <a:t>a dog.</a:t>
            </a:r>
          </a:p>
        </p:txBody>
      </p:sp>
      <p:pic>
        <p:nvPicPr>
          <p:cNvPr id="6146" name="Picture 2" descr="C:\Users\Ucitel\Desktop\p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3096344" cy="4062630"/>
          </a:xfrm>
          <a:prstGeom prst="rect">
            <a:avLst/>
          </a:prstGeom>
          <a:noFill/>
        </p:spPr>
      </p:pic>
      <p:pic>
        <p:nvPicPr>
          <p:cNvPr id="6147" name="Picture 3" descr="C:\Users\Ucitel\Desktop\sl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628800"/>
            <a:ext cx="2611228" cy="4134892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3707904" y="530120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[9]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452320" y="537321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[10]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802427"/>
          </a:xfrm>
        </p:spPr>
        <p:txBody>
          <a:bodyPr>
            <a:normAutofit/>
          </a:bodyPr>
          <a:lstStyle/>
          <a:p>
            <a:r>
              <a:rPr lang="en-GB" sz="2500" b="1" dirty="0" smtClean="0">
                <a:latin typeface="Comic Sans MS" pitchFamily="66" charset="0"/>
              </a:rPr>
              <a:t>k </a:t>
            </a:r>
            <a:r>
              <a:rPr lang="en-GB" sz="2500" b="1" u="sng" dirty="0" err="1" smtClean="0">
                <a:latin typeface="Comic Sans MS" pitchFamily="66" charset="0"/>
              </a:rPr>
              <a:t>porovnání</a:t>
            </a:r>
            <a:r>
              <a:rPr lang="en-GB" sz="2500" b="1" u="sng" dirty="0" smtClean="0">
                <a:latin typeface="Comic Sans MS" pitchFamily="66" charset="0"/>
              </a:rPr>
              <a:t> </a:t>
            </a:r>
            <a:r>
              <a:rPr lang="en-GB" sz="2500" b="1" u="sng" dirty="0" err="1" smtClean="0">
                <a:latin typeface="Comic Sans MS" pitchFamily="66" charset="0"/>
              </a:rPr>
              <a:t>tří</a:t>
            </a:r>
            <a:r>
              <a:rPr lang="en-GB" sz="2500" b="1" u="sng" dirty="0" smtClean="0">
                <a:latin typeface="Comic Sans MS" pitchFamily="66" charset="0"/>
              </a:rPr>
              <a:t> </a:t>
            </a:r>
            <a:r>
              <a:rPr lang="en-GB" sz="2500" b="1" u="sng" dirty="0" err="1" smtClean="0">
                <a:latin typeface="Comic Sans MS" pitchFamily="66" charset="0"/>
              </a:rPr>
              <a:t>nebo</a:t>
            </a:r>
            <a:r>
              <a:rPr lang="en-GB" sz="2500" b="1" u="sng" dirty="0" smtClean="0">
                <a:latin typeface="Comic Sans MS" pitchFamily="66" charset="0"/>
              </a:rPr>
              <a:t> </a:t>
            </a:r>
            <a:r>
              <a:rPr lang="en-GB" sz="2500" b="1" u="sng" dirty="0" err="1" smtClean="0">
                <a:latin typeface="Comic Sans MS" pitchFamily="66" charset="0"/>
              </a:rPr>
              <a:t>více</a:t>
            </a:r>
            <a:r>
              <a:rPr lang="en-GB" sz="2500" b="1" u="sng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věcí</a:t>
            </a:r>
            <a:r>
              <a:rPr lang="en-GB" sz="2500" b="1" dirty="0" smtClean="0">
                <a:latin typeface="Comic Sans MS" pitchFamily="66" charset="0"/>
              </a:rPr>
              <a:t> a </a:t>
            </a:r>
            <a:r>
              <a:rPr lang="en-GB" sz="2500" b="1" dirty="0" err="1" smtClean="0">
                <a:latin typeface="Comic Sans MS" pitchFamily="66" charset="0"/>
              </a:rPr>
              <a:t>osob</a:t>
            </a:r>
            <a:endParaRPr lang="en-GB" sz="2500" b="1" dirty="0" smtClean="0">
              <a:latin typeface="Comic Sans MS" pitchFamily="66" charset="0"/>
            </a:endParaRPr>
          </a:p>
          <a:p>
            <a:r>
              <a:rPr lang="en-GB" sz="2500" b="1" dirty="0" err="1" smtClean="0">
                <a:latin typeface="Comic Sans MS" pitchFamily="66" charset="0"/>
              </a:rPr>
              <a:t>vždy</a:t>
            </a:r>
            <a:r>
              <a:rPr lang="en-GB" sz="2500" b="1" dirty="0" smtClean="0">
                <a:latin typeface="Comic Sans MS" pitchFamily="66" charset="0"/>
              </a:rPr>
              <a:t> s </a:t>
            </a:r>
            <a:r>
              <a:rPr lang="en-GB" sz="2500" b="1" dirty="0" err="1" smtClean="0">
                <a:latin typeface="Comic Sans MS" pitchFamily="66" charset="0"/>
              </a:rPr>
              <a:t>určitým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členem</a:t>
            </a:r>
            <a:r>
              <a:rPr lang="en-GB" sz="2500" b="1" dirty="0" smtClean="0">
                <a:latin typeface="Comic Sans MS" pitchFamily="66" charset="0"/>
              </a:rPr>
              <a:t> – </a:t>
            </a:r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endParaRPr lang="cs-CZ" sz="2500" b="1" i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i="1" dirty="0" err="1" smtClean="0">
                <a:latin typeface="Comic Sans MS" pitchFamily="66" charset="0"/>
              </a:rPr>
              <a:t>Vatican</a:t>
            </a:r>
            <a:r>
              <a:rPr lang="cs-CZ" sz="2500" b="1" i="1" dirty="0" smtClean="0">
                <a:latin typeface="Comic Sans MS" pitchFamily="66" charset="0"/>
              </a:rPr>
              <a:t> City </a:t>
            </a:r>
            <a:r>
              <a:rPr lang="cs-CZ" sz="2500" b="1" i="1" dirty="0" err="1" smtClean="0">
                <a:latin typeface="Comic Sans MS" pitchFamily="66" charset="0"/>
              </a:rPr>
              <a:t>is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u="sng" dirty="0" err="1" smtClean="0">
                <a:latin typeface="Comic Sans MS" pitchFamily="66" charset="0"/>
              </a:rPr>
              <a:t>the</a:t>
            </a:r>
            <a:r>
              <a:rPr lang="cs-CZ" sz="2500" b="1" i="1" u="sng" dirty="0" smtClean="0">
                <a:latin typeface="Comic Sans MS" pitchFamily="66" charset="0"/>
              </a:rPr>
              <a:t> </a:t>
            </a:r>
            <a:r>
              <a:rPr lang="cs-CZ" sz="2500" b="1" i="1" u="sng" dirty="0" err="1" smtClean="0">
                <a:latin typeface="Comic Sans MS" pitchFamily="66" charset="0"/>
              </a:rPr>
              <a:t>smallest</a:t>
            </a:r>
            <a:r>
              <a:rPr lang="cs-CZ" sz="2500" b="1" i="1" u="sng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state</a:t>
            </a:r>
            <a:r>
              <a:rPr lang="cs-CZ" sz="2500" b="1" i="1" dirty="0" smtClean="0">
                <a:latin typeface="Comic Sans MS" pitchFamily="66" charset="0"/>
              </a:rPr>
              <a:t> in </a:t>
            </a:r>
            <a:r>
              <a:rPr lang="cs-CZ" sz="2500" b="1" i="1" dirty="0" err="1" smtClean="0">
                <a:latin typeface="Comic Sans MS" pitchFamily="66" charset="0"/>
              </a:rPr>
              <a:t>the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world</a:t>
            </a:r>
            <a:r>
              <a:rPr lang="cs-CZ" sz="2500" b="1" i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i="1" dirty="0" smtClean="0">
                <a:latin typeface="Comic Sans MS" pitchFamily="66" charset="0"/>
              </a:rPr>
              <a:t>Simon </a:t>
            </a:r>
            <a:r>
              <a:rPr lang="cs-CZ" sz="2500" b="1" i="1" dirty="0" err="1" smtClean="0">
                <a:latin typeface="Comic Sans MS" pitchFamily="66" charset="0"/>
              </a:rPr>
              <a:t>is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u="sng" dirty="0" err="1" smtClean="0">
                <a:latin typeface="Comic Sans MS" pitchFamily="66" charset="0"/>
              </a:rPr>
              <a:t>the</a:t>
            </a:r>
            <a:r>
              <a:rPr lang="cs-CZ" sz="2500" b="1" i="1" u="sng" dirty="0" smtClean="0">
                <a:latin typeface="Comic Sans MS" pitchFamily="66" charset="0"/>
              </a:rPr>
              <a:t> </a:t>
            </a:r>
            <a:r>
              <a:rPr lang="cs-CZ" sz="2500" b="1" i="1" u="sng" dirty="0" err="1" smtClean="0">
                <a:latin typeface="Comic Sans MS" pitchFamily="66" charset="0"/>
              </a:rPr>
              <a:t>tallest</a:t>
            </a:r>
            <a:r>
              <a:rPr lang="cs-CZ" sz="2500" b="1" i="1" u="sng" dirty="0" smtClean="0">
                <a:latin typeface="Comic Sans MS" pitchFamily="66" charset="0"/>
              </a:rPr>
              <a:t> </a:t>
            </a:r>
            <a:r>
              <a:rPr lang="cs-CZ" sz="2500" b="1" i="1" dirty="0" smtClean="0">
                <a:latin typeface="Comic Sans MS" pitchFamily="66" charset="0"/>
              </a:rPr>
              <a:t>boy in </a:t>
            </a:r>
            <a:r>
              <a:rPr lang="cs-CZ" sz="2500" b="1" i="1" dirty="0" err="1" smtClean="0">
                <a:latin typeface="Comic Sans MS" pitchFamily="66" charset="0"/>
              </a:rPr>
              <a:t>our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latin typeface="Comic Sans MS" pitchFamily="66" charset="0"/>
              </a:rPr>
              <a:t>class</a:t>
            </a:r>
            <a:r>
              <a:rPr lang="cs-CZ" sz="2500" b="1" i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en-GB" sz="2500" b="1" dirty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5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pPr algn="ctr"/>
            <a:r>
              <a:rPr lang="cs-CZ" sz="3600" dirty="0" err="1" smtClean="0">
                <a:solidFill>
                  <a:schemeClr val="tx1"/>
                </a:solidFill>
                <a:latin typeface="Comic Sans MS" pitchFamily="66" charset="0"/>
              </a:rPr>
              <a:t>Superlat</a:t>
            </a:r>
            <a:r>
              <a:rPr lang="en-GB" sz="3600" dirty="0" err="1" smtClean="0">
                <a:solidFill>
                  <a:schemeClr val="tx1"/>
                </a:solidFill>
                <a:latin typeface="Comic Sans MS" pitchFamily="66" charset="0"/>
              </a:rPr>
              <a:t>ives</a:t>
            </a:r>
            <a: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(3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.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stupeň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přídavných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jmen</a:t>
            </a: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  <a:endParaRPr lang="en-GB" sz="3600" b="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131840" y="357301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nejmenší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771800" y="4437113"/>
            <a:ext cx="231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nejvyšší</a:t>
            </a:r>
            <a:endParaRPr lang="cs-CZ" sz="24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/>
          </a:bodyPr>
          <a:lstStyle/>
          <a:p>
            <a:r>
              <a:rPr lang="cs-CZ" sz="2500" b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500" b="1" dirty="0" smtClean="0">
                <a:latin typeface="Comic Sans MS" pitchFamily="66" charset="0"/>
              </a:rPr>
              <a:t>+ přídavné jméno +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–e</a:t>
            </a:r>
            <a:r>
              <a:rPr lang="cs-CZ" sz="2500" b="1" dirty="0" err="1" smtClean="0">
                <a:solidFill>
                  <a:srgbClr val="F67412"/>
                </a:solidFill>
                <a:latin typeface="Comic Sans MS" pitchFamily="66" charset="0"/>
              </a:rPr>
              <a:t>st</a:t>
            </a:r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	</a:t>
            </a:r>
            <a:r>
              <a:rPr lang="en-GB" sz="2500" b="1" i="1" dirty="0" smtClean="0">
                <a:latin typeface="Comic Sans MS" pitchFamily="66" charset="0"/>
              </a:rPr>
              <a:t>short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the</a:t>
            </a:r>
            <a:r>
              <a:rPr lang="cs-CZ" sz="2500" b="1" i="1" dirty="0" smtClean="0">
                <a:latin typeface="Comic Sans MS" pitchFamily="66" charset="0"/>
                <a:sym typeface="Wingdings"/>
              </a:rPr>
              <a:t> </a:t>
            </a:r>
            <a:r>
              <a:rPr lang="en-GB" sz="2500" b="1" i="1" dirty="0" err="1" smtClean="0">
                <a:latin typeface="Comic Sans MS" pitchFamily="66" charset="0"/>
                <a:sym typeface="Wingdings"/>
              </a:rPr>
              <a:t>short</a:t>
            </a:r>
            <a:r>
              <a:rPr lang="en-GB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st</a:t>
            </a:r>
            <a:endParaRPr lang="cs-CZ" sz="2500" b="1" i="1" dirty="0" smtClean="0">
              <a:solidFill>
                <a:srgbClr val="F67412"/>
              </a:solidFill>
              <a:latin typeface="Comic Sans MS" pitchFamily="66" charset="0"/>
              <a:sym typeface="Wingdings"/>
            </a:endParaRPr>
          </a:p>
          <a:p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r>
              <a:rPr lang="cs-CZ" sz="2500" b="1" u="sng" dirty="0" smtClean="0">
                <a:latin typeface="Comic Sans MS" pitchFamily="66" charset="0"/>
              </a:rPr>
              <a:t>pravopisné změny stejné jako u 2. stupně:</a:t>
            </a:r>
            <a:endParaRPr lang="en-GB" sz="2500" b="1" u="sng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	</a:t>
            </a:r>
            <a:r>
              <a:rPr lang="en-GB" sz="2500" b="1" dirty="0" smtClean="0">
                <a:latin typeface="Comic Sans MS" pitchFamily="66" charset="0"/>
              </a:rPr>
              <a:t>nic</a:t>
            </a:r>
            <a:r>
              <a:rPr lang="en-GB" sz="25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e</a:t>
            </a:r>
            <a:r>
              <a:rPr lang="en-GB" sz="2500" b="1" i="1" dirty="0" smtClean="0">
                <a:latin typeface="Comic Sans MS" pitchFamily="66" charset="0"/>
              </a:rPr>
              <a:t>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the</a:t>
            </a:r>
            <a:r>
              <a:rPr lang="cs-CZ" sz="2500" b="1" i="1" dirty="0" smtClean="0">
                <a:latin typeface="Comic Sans MS" pitchFamily="66" charset="0"/>
                <a:sym typeface="Wingdings"/>
              </a:rPr>
              <a:t>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nice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st</a:t>
            </a:r>
            <a:endParaRPr lang="en-GB" sz="2500" b="1" i="1" dirty="0" smtClean="0">
              <a:solidFill>
                <a:srgbClr val="F67412"/>
              </a:solidFill>
              <a:latin typeface="Comic Sans MS" pitchFamily="66" charset="0"/>
              <a:sym typeface="Wingdings"/>
            </a:endParaRPr>
          </a:p>
          <a:p>
            <a:pPr>
              <a:buNone/>
            </a:pPr>
            <a:r>
              <a:rPr lang="cs-CZ" sz="2500" b="1" i="1" dirty="0" smtClean="0">
                <a:latin typeface="Comic Sans MS" pitchFamily="66" charset="0"/>
                <a:sym typeface="Wingdings"/>
              </a:rPr>
              <a:t>	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b</a:t>
            </a:r>
            <a:r>
              <a:rPr lang="en-GB" sz="2500" b="1" i="1" dirty="0" smtClean="0">
                <a:solidFill>
                  <a:srgbClr val="65C70B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sz="2500" b="1" i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g</a:t>
            </a:r>
            <a:r>
              <a:rPr lang="en-GB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 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the</a:t>
            </a:r>
            <a:r>
              <a:rPr lang="cs-CZ" sz="2500" b="1" i="1" dirty="0" smtClean="0">
                <a:latin typeface="Comic Sans MS" pitchFamily="66" charset="0"/>
                <a:sym typeface="Wingdings"/>
              </a:rPr>
              <a:t> </a:t>
            </a:r>
            <a:r>
              <a:rPr lang="en-GB" sz="2500" b="1" i="1" dirty="0" err="1" smtClean="0">
                <a:latin typeface="Comic Sans MS" pitchFamily="66" charset="0"/>
                <a:sym typeface="Wingdings"/>
              </a:rPr>
              <a:t>bi</a:t>
            </a:r>
            <a:r>
              <a:rPr lang="en-GB" sz="2500" b="1" i="1" dirty="0" err="1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gg</a:t>
            </a:r>
            <a:r>
              <a:rPr lang="en-GB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st</a:t>
            </a:r>
            <a:endParaRPr lang="en-GB" sz="2500" b="1" i="1" dirty="0" smtClean="0">
              <a:solidFill>
                <a:srgbClr val="FF0000"/>
              </a:solidFill>
              <a:latin typeface="Comic Sans MS" pitchFamily="66" charset="0"/>
              <a:sym typeface="Wingdings"/>
            </a:endParaRPr>
          </a:p>
          <a:p>
            <a:pPr>
              <a:buNone/>
            </a:pPr>
            <a:r>
              <a:rPr lang="cs-CZ" sz="2500" b="1" i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	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dr</a:t>
            </a:r>
            <a:r>
              <a:rPr lang="en-GB" sz="2500" b="1" i="1" dirty="0" smtClean="0">
                <a:solidFill>
                  <a:srgbClr val="FFC000"/>
                </a:solidFill>
                <a:latin typeface="Comic Sans MS" pitchFamily="66" charset="0"/>
                <a:sym typeface="Wingdings"/>
              </a:rPr>
              <a:t>y</a:t>
            </a:r>
            <a:r>
              <a:rPr lang="en-GB" sz="2500" b="1" i="1" dirty="0" smtClean="0">
                <a:latin typeface="Comic Sans MS" pitchFamily="66" charset="0"/>
                <a:sym typeface="Wingdings"/>
              </a:rPr>
              <a:t>  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the</a:t>
            </a:r>
            <a:r>
              <a:rPr lang="cs-CZ" sz="2500" b="1" i="1" dirty="0" smtClean="0">
                <a:latin typeface="Comic Sans MS" pitchFamily="66" charset="0"/>
                <a:sym typeface="Wingdings"/>
              </a:rPr>
              <a:t> </a:t>
            </a:r>
            <a:r>
              <a:rPr lang="en-GB" sz="2500" b="1" i="1" dirty="0" err="1" smtClean="0">
                <a:latin typeface="Comic Sans MS" pitchFamily="66" charset="0"/>
                <a:sym typeface="Wingdings"/>
              </a:rPr>
              <a:t>dr</a:t>
            </a:r>
            <a:r>
              <a:rPr lang="en-GB" sz="2500" b="1" i="1" dirty="0" err="1" smtClean="0">
                <a:solidFill>
                  <a:srgbClr val="C00000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st</a:t>
            </a:r>
            <a:endParaRPr lang="en-GB" sz="2500" b="1" i="1" dirty="0" err="1" smtClean="0">
              <a:solidFill>
                <a:srgbClr val="F67412"/>
              </a:solidFill>
              <a:latin typeface="Comic Sans MS" pitchFamily="66" charset="0"/>
              <a:sym typeface="Wingdings"/>
            </a:endParaRP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cs-CZ" sz="3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3. stupeň – krátká přídavná jména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</p:nvPr>
        </p:nvGraphicFramePr>
        <p:xfrm>
          <a:off x="395535" y="1124749"/>
          <a:ext cx="8291265" cy="5385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3755"/>
                <a:gridCol w="2763755"/>
                <a:gridCol w="2763755"/>
              </a:tblGrid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Adjective</a:t>
                      </a:r>
                      <a:endParaRPr lang="cs-CZ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Comparative</a:t>
                      </a:r>
                      <a:endParaRPr lang="cs-CZ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Superlative</a:t>
                      </a:r>
                      <a:endParaRPr lang="cs-CZ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fat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i="1" dirty="0" err="1" smtClean="0">
                          <a:latin typeface="Comic Sans MS" pitchFamily="66" charset="0"/>
                        </a:rPr>
                        <a:t>fatter</a:t>
                      </a:r>
                      <a:endParaRPr lang="cs-CZ" sz="2400" i="1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400" i="1" dirty="0" err="1" smtClean="0">
                          <a:latin typeface="Comic Sans MS" pitchFamily="66" charset="0"/>
                        </a:rPr>
                        <a:t>the</a:t>
                      </a:r>
                      <a:r>
                        <a:rPr lang="cs-CZ" sz="2400" i="1" dirty="0" smtClean="0">
                          <a:latin typeface="Comic Sans MS" pitchFamily="66" charset="0"/>
                        </a:rPr>
                        <a:t> </a:t>
                      </a:r>
                      <a:r>
                        <a:rPr lang="cs-CZ" sz="2400" i="1" dirty="0" err="1" smtClean="0">
                          <a:latin typeface="Comic Sans MS" pitchFamily="66" charset="0"/>
                        </a:rPr>
                        <a:t>fattest</a:t>
                      </a:r>
                      <a:endParaRPr lang="cs-CZ" sz="2400" i="1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easy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warm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good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large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poor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windy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bad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slow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89599">
                <a:tc>
                  <a:txBody>
                    <a:bodyPr/>
                    <a:lstStyle/>
                    <a:p>
                      <a:r>
                        <a:rPr lang="cs-CZ" sz="2400" dirty="0" err="1" smtClean="0">
                          <a:latin typeface="Comic Sans MS" pitchFamily="66" charset="0"/>
                        </a:rPr>
                        <a:t>thin</a:t>
                      </a:r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cs-CZ" sz="24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Complete</a:t>
            </a:r>
            <a:r>
              <a:rPr lang="cs-CZ" sz="2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4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table.</a:t>
            </a:r>
            <a:endParaRPr lang="cs-CZ" sz="2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131840" y="2132856"/>
            <a:ext cx="2384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easier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131840" y="2636912"/>
            <a:ext cx="2537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warmer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131840" y="3140968"/>
            <a:ext cx="2689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better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131840" y="3573016"/>
            <a:ext cx="2841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larger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131840" y="4141362"/>
            <a:ext cx="2994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poorer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131840" y="4581128"/>
            <a:ext cx="3146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windier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131840" y="5013176"/>
            <a:ext cx="3299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worse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131840" y="551723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slower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3131840" y="6021288"/>
            <a:ext cx="2240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thinner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5940152" y="206084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easiest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5940152" y="2636912"/>
            <a:ext cx="2816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warmest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5940152" y="3140968"/>
            <a:ext cx="2969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best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5940152" y="3645024"/>
            <a:ext cx="3121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largest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940152" y="4149080"/>
            <a:ext cx="327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poorest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5940152" y="4581128"/>
            <a:ext cx="3426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windiest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5940152" y="5013176"/>
            <a:ext cx="3578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worst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6012160" y="5517232"/>
            <a:ext cx="3659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slowest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6012160" y="6021288"/>
            <a:ext cx="3811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latin typeface="Comic Sans MS" pitchFamily="66" charset="0"/>
              </a:rPr>
              <a:t>the</a:t>
            </a:r>
            <a:r>
              <a:rPr lang="cs-CZ" sz="2400" i="1" dirty="0" smtClean="0">
                <a:latin typeface="Comic Sans MS" pitchFamily="66" charset="0"/>
              </a:rPr>
              <a:t> </a:t>
            </a:r>
            <a:r>
              <a:rPr lang="cs-CZ" sz="2400" i="1" dirty="0" err="1" smtClean="0">
                <a:latin typeface="Comic Sans MS" pitchFamily="66" charset="0"/>
              </a:rPr>
              <a:t>thinnest</a:t>
            </a:r>
            <a:endParaRPr lang="cs-CZ" sz="24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Look at the picture, and complete the sentences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						</a:t>
            </a:r>
            <a:r>
              <a:rPr lang="en-US" dirty="0" smtClean="0"/>
              <a:t/>
            </a:r>
            <a:br>
              <a:rPr lang="en-US" dirty="0" smtClean="0"/>
            </a:br>
            <a:endParaRPr lang="cs-CZ" dirty="0"/>
          </a:p>
        </p:txBody>
      </p:sp>
      <p:sp>
        <p:nvSpPr>
          <p:cNvPr id="28" name="Zástupný symbol pro obsah 27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56584"/>
          </a:xfrm>
        </p:spPr>
        <p:txBody>
          <a:bodyPr/>
          <a:lstStyle/>
          <a:p>
            <a:r>
              <a:rPr lang="cs-CZ" sz="2300" dirty="0" smtClean="0">
                <a:latin typeface="Comic Sans MS" pitchFamily="66" charset="0"/>
              </a:rPr>
              <a:t>A </a:t>
            </a:r>
            <a:r>
              <a:rPr lang="cs-CZ" sz="2300" dirty="0" err="1" smtClean="0">
                <a:latin typeface="Comic Sans MS" pitchFamily="66" charset="0"/>
              </a:rPr>
              <a:t>cheetah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____________. </a:t>
            </a:r>
          </a:p>
          <a:p>
            <a:r>
              <a:rPr lang="cs-CZ" sz="2300" dirty="0" smtClean="0">
                <a:latin typeface="Comic Sans MS" pitchFamily="66" charset="0"/>
              </a:rPr>
              <a:t>A </a:t>
            </a:r>
            <a:r>
              <a:rPr lang="cs-CZ" sz="2300" dirty="0" err="1" smtClean="0">
                <a:latin typeface="Comic Sans MS" pitchFamily="66" charset="0"/>
              </a:rPr>
              <a:t>turtle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 . </a:t>
            </a:r>
          </a:p>
          <a:p>
            <a:r>
              <a:rPr lang="cs-CZ" sz="2300" dirty="0" err="1" smtClean="0">
                <a:latin typeface="Comic Sans MS" pitchFamily="66" charset="0"/>
              </a:rPr>
              <a:t>An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elephant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____________. </a:t>
            </a:r>
          </a:p>
          <a:p>
            <a:r>
              <a:rPr lang="cs-CZ" sz="2300" dirty="0" smtClean="0">
                <a:latin typeface="Comic Sans MS" pitchFamily="66" charset="0"/>
              </a:rPr>
              <a:t>A </a:t>
            </a:r>
            <a:r>
              <a:rPr lang="cs-CZ" sz="2300" dirty="0" err="1" smtClean="0">
                <a:latin typeface="Comic Sans MS" pitchFamily="66" charset="0"/>
              </a:rPr>
              <a:t>mouse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 . </a:t>
            </a:r>
          </a:p>
          <a:p>
            <a:r>
              <a:rPr lang="cs-CZ" sz="2300" dirty="0" smtClean="0">
                <a:latin typeface="Comic Sans MS" pitchFamily="66" charset="0"/>
              </a:rPr>
              <a:t>A </a:t>
            </a:r>
            <a:r>
              <a:rPr lang="cs-CZ" sz="2300" dirty="0" err="1" smtClean="0">
                <a:latin typeface="Comic Sans MS" pitchFamily="66" charset="0"/>
              </a:rPr>
              <a:t>snake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____________. </a:t>
            </a:r>
          </a:p>
          <a:p>
            <a:endParaRPr lang="cs-CZ" sz="2400" dirty="0" smtClean="0">
              <a:latin typeface="Comic Sans MS" pitchFamily="66" charset="0"/>
            </a:endParaRPr>
          </a:p>
          <a:p>
            <a:endParaRPr lang="cs-CZ" sz="2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dirty="0" smtClean="0"/>
              <a:t>                 </a:t>
            </a:r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2267744" y="908720"/>
            <a:ext cx="201622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fastest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1907704" y="1268760"/>
            <a:ext cx="252866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slowest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2483768" y="1700808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biggest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1979712" y="2060848"/>
            <a:ext cx="223224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smallest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2123728" y="2492896"/>
            <a:ext cx="276984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longest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pic>
        <p:nvPicPr>
          <p:cNvPr id="2051" name="Picture 3" descr="C:\Users\Ucitel\Desktop\slon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6924" y="3573016"/>
            <a:ext cx="2827076" cy="3284984"/>
          </a:xfrm>
          <a:prstGeom prst="rect">
            <a:avLst/>
          </a:prstGeom>
          <a:noFill/>
        </p:spPr>
      </p:pic>
      <p:pic>
        <p:nvPicPr>
          <p:cNvPr id="2052" name="Picture 4" descr="C:\Users\Ucitel\Desktop\želva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445224"/>
            <a:ext cx="2210487" cy="1251074"/>
          </a:xfrm>
          <a:prstGeom prst="rect">
            <a:avLst/>
          </a:prstGeom>
          <a:noFill/>
        </p:spPr>
      </p:pic>
      <p:pic>
        <p:nvPicPr>
          <p:cNvPr id="2054" name="Picture 6" descr="C:\Users\Ucitel\Desktop\gepardd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356992"/>
            <a:ext cx="4464496" cy="1571348"/>
          </a:xfrm>
          <a:prstGeom prst="rect">
            <a:avLst/>
          </a:prstGeom>
          <a:noFill/>
        </p:spPr>
      </p:pic>
      <p:pic>
        <p:nvPicPr>
          <p:cNvPr id="2055" name="Picture 7" descr="C:\Users\Ucitel\Desktop\myš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5805264"/>
            <a:ext cx="1780034" cy="796022"/>
          </a:xfrm>
          <a:prstGeom prst="rect">
            <a:avLst/>
          </a:prstGeom>
          <a:noFill/>
        </p:spPr>
      </p:pic>
      <p:pic>
        <p:nvPicPr>
          <p:cNvPr id="2056" name="Picture 8" descr="C:\Users\Ucitel\Desktop\had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356992"/>
            <a:ext cx="3196403" cy="2304256"/>
          </a:xfrm>
          <a:prstGeom prst="rect">
            <a:avLst/>
          </a:prstGeom>
          <a:noFill/>
        </p:spPr>
      </p:pic>
      <p:sp>
        <p:nvSpPr>
          <p:cNvPr id="27" name="TextovéPole 26"/>
          <p:cNvSpPr txBox="1"/>
          <p:nvPr/>
        </p:nvSpPr>
        <p:spPr>
          <a:xfrm>
            <a:off x="5724128" y="692696"/>
            <a:ext cx="3240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b="1" dirty="0" smtClean="0">
                <a:latin typeface="Comic Sans MS" pitchFamily="66" charset="0"/>
                <a:ea typeface="+mj-ea"/>
                <a:cs typeface="+mj-cs"/>
              </a:rPr>
              <a:t>Use these </a:t>
            </a:r>
            <a:r>
              <a:rPr lang="cs-CZ" sz="2200" b="1" dirty="0" err="1" smtClean="0">
                <a:latin typeface="Comic Sans MS" pitchFamily="66" charset="0"/>
                <a:ea typeface="+mj-ea"/>
                <a:cs typeface="+mj-cs"/>
              </a:rPr>
              <a:t>adjectives</a:t>
            </a:r>
            <a:r>
              <a:rPr lang="cs-CZ" sz="2200" b="1" dirty="0" smtClean="0">
                <a:latin typeface="Comic Sans MS" pitchFamily="66" charset="0"/>
                <a:ea typeface="+mj-ea"/>
                <a:cs typeface="+mj-cs"/>
              </a:rPr>
              <a:t>.</a:t>
            </a:r>
          </a:p>
        </p:txBody>
      </p:sp>
      <p:sp>
        <p:nvSpPr>
          <p:cNvPr id="39" name="Obdélník 38"/>
          <p:cNvSpPr/>
          <p:nvPr/>
        </p:nvSpPr>
        <p:spPr>
          <a:xfrm>
            <a:off x="6732240" y="1916832"/>
            <a:ext cx="1440159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dirty="0" err="1" smtClean="0">
                <a:latin typeface="Comic Sans MS" pitchFamily="66" charset="0"/>
              </a:rPr>
              <a:t>fast</a:t>
            </a:r>
            <a:endParaRPr lang="cs-CZ" sz="2300" dirty="0" smtClean="0">
              <a:latin typeface="Comic Sans MS" pitchFamily="66" charset="0"/>
            </a:endParaRPr>
          </a:p>
        </p:txBody>
      </p:sp>
      <p:sp>
        <p:nvSpPr>
          <p:cNvPr id="40" name="Obdélník 39"/>
          <p:cNvSpPr/>
          <p:nvPr/>
        </p:nvSpPr>
        <p:spPr>
          <a:xfrm>
            <a:off x="7668344" y="2204864"/>
            <a:ext cx="115212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dirty="0" err="1" smtClean="0">
                <a:latin typeface="Comic Sans MS" pitchFamily="66" charset="0"/>
              </a:rPr>
              <a:t>slow</a:t>
            </a:r>
            <a:endParaRPr lang="cs-CZ" sz="2300" dirty="0" smtClean="0">
              <a:latin typeface="Comic Sans MS" pitchFamily="66" charset="0"/>
            </a:endParaRPr>
          </a:p>
        </p:txBody>
      </p:sp>
      <p:sp>
        <p:nvSpPr>
          <p:cNvPr id="41" name="Obdélník 40"/>
          <p:cNvSpPr/>
          <p:nvPr/>
        </p:nvSpPr>
        <p:spPr>
          <a:xfrm>
            <a:off x="6228185" y="1268760"/>
            <a:ext cx="136815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dirty="0" err="1" smtClean="0">
                <a:latin typeface="Comic Sans MS" pitchFamily="66" charset="0"/>
              </a:rPr>
              <a:t>big</a:t>
            </a:r>
            <a:endParaRPr lang="cs-CZ" sz="2300" dirty="0" smtClean="0">
              <a:latin typeface="Comic Sans MS" pitchFamily="66" charset="0"/>
            </a:endParaRPr>
          </a:p>
        </p:txBody>
      </p:sp>
      <p:sp>
        <p:nvSpPr>
          <p:cNvPr id="42" name="Obdélník 41"/>
          <p:cNvSpPr/>
          <p:nvPr/>
        </p:nvSpPr>
        <p:spPr>
          <a:xfrm>
            <a:off x="6372201" y="2564904"/>
            <a:ext cx="93610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dirty="0" err="1" smtClean="0">
                <a:latin typeface="Comic Sans MS" pitchFamily="66" charset="0"/>
              </a:rPr>
              <a:t>small</a:t>
            </a:r>
            <a:endParaRPr lang="cs-CZ" sz="2300" dirty="0" smtClean="0">
              <a:latin typeface="Comic Sans MS" pitchFamily="66" charset="0"/>
            </a:endParaRPr>
          </a:p>
        </p:txBody>
      </p:sp>
      <p:sp>
        <p:nvSpPr>
          <p:cNvPr id="43" name="Obdélník 42"/>
          <p:cNvSpPr/>
          <p:nvPr/>
        </p:nvSpPr>
        <p:spPr>
          <a:xfrm>
            <a:off x="7668344" y="1340768"/>
            <a:ext cx="129614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300" dirty="0" err="1" smtClean="0">
                <a:latin typeface="Comic Sans MS" pitchFamily="66" charset="0"/>
              </a:rPr>
              <a:t>long</a:t>
            </a:r>
            <a:endParaRPr lang="cs-CZ" sz="2300" dirty="0" smtClean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1691680" y="537321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[11]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4067944" y="479715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[12]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6300192" y="6381328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[13]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3059832" y="6381328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[14]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2123728" y="638132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[15]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Look at the picture, and complete the sentences.</a:t>
            </a:r>
            <a:r>
              <a:rPr lang="en-US" dirty="0" smtClean="0"/>
              <a:t/>
            </a:r>
            <a:br>
              <a:rPr lang="en-US" dirty="0" smtClean="0"/>
            </a:br>
            <a:endParaRPr lang="cs-CZ" dirty="0"/>
          </a:p>
        </p:txBody>
      </p:sp>
      <p:sp>
        <p:nvSpPr>
          <p:cNvPr id="23" name="TextovéPole 22"/>
          <p:cNvSpPr txBox="1"/>
          <p:nvPr/>
        </p:nvSpPr>
        <p:spPr>
          <a:xfrm>
            <a:off x="6300192" y="638132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Comic Sans MS" pitchFamily="66" charset="0"/>
              </a:rPr>
              <a:t>Elizabeth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4139952" y="638132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latin typeface="Comic Sans MS" pitchFamily="66" charset="0"/>
              </a:rPr>
              <a:t>Rachel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1907704" y="638132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Comic Sans MS" pitchFamily="66" charset="0"/>
              </a:rPr>
              <a:t>Sandra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467544" y="638132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 smtClean="0">
                <a:latin typeface="Comic Sans MS" pitchFamily="66" charset="0"/>
              </a:rPr>
              <a:t>Melanie</a:t>
            </a:r>
            <a:endParaRPr lang="cs-CZ" b="1" dirty="0">
              <a:latin typeface="Comic Sans MS" pitchFamily="66" charset="0"/>
            </a:endParaRPr>
          </a:p>
        </p:txBody>
      </p:sp>
      <p:sp>
        <p:nvSpPr>
          <p:cNvPr id="28" name="Zástupný symbol pro obsah 27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328592"/>
          </a:xfrm>
        </p:spPr>
        <p:txBody>
          <a:bodyPr/>
          <a:lstStyle/>
          <a:p>
            <a:r>
              <a:rPr lang="cs-CZ" sz="2300" dirty="0" err="1" smtClean="0">
                <a:latin typeface="Comic Sans MS" pitchFamily="66" charset="0"/>
              </a:rPr>
              <a:t>Melanie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____________. (</a:t>
            </a:r>
            <a:r>
              <a:rPr lang="cs-CZ" sz="2300" dirty="0" err="1" smtClean="0">
                <a:latin typeface="Comic Sans MS" pitchFamily="66" charset="0"/>
              </a:rPr>
              <a:t>tall</a:t>
            </a:r>
            <a:r>
              <a:rPr lang="cs-CZ" sz="2300" dirty="0" smtClean="0">
                <a:latin typeface="Comic Sans MS" pitchFamily="66" charset="0"/>
              </a:rPr>
              <a:t>)</a:t>
            </a:r>
          </a:p>
          <a:p>
            <a:r>
              <a:rPr lang="cs-CZ" sz="2300" dirty="0" err="1" smtClean="0">
                <a:latin typeface="Comic Sans MS" pitchFamily="66" charset="0"/>
              </a:rPr>
              <a:t>Rachel</a:t>
            </a:r>
            <a:r>
              <a:rPr lang="cs-CZ" sz="2300" dirty="0" smtClean="0">
                <a:latin typeface="Comic Sans MS" pitchFamily="66" charset="0"/>
              </a:rPr>
              <a:t>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 </a:t>
            </a:r>
            <a:r>
              <a:rPr lang="cs-CZ" sz="2300" dirty="0" err="1" smtClean="0">
                <a:latin typeface="Comic Sans MS" pitchFamily="66" charset="0"/>
              </a:rPr>
              <a:t>than</a:t>
            </a:r>
            <a:r>
              <a:rPr lang="cs-CZ" sz="2300" dirty="0" smtClean="0">
                <a:latin typeface="Comic Sans MS" pitchFamily="66" charset="0"/>
              </a:rPr>
              <a:t> Sandra. (</a:t>
            </a:r>
            <a:r>
              <a:rPr lang="cs-CZ" sz="2300" dirty="0" err="1" smtClean="0">
                <a:latin typeface="Comic Sans MS" pitchFamily="66" charset="0"/>
              </a:rPr>
              <a:t>tall</a:t>
            </a:r>
            <a:r>
              <a:rPr lang="cs-CZ" sz="2300" dirty="0" smtClean="0">
                <a:latin typeface="Comic Sans MS" pitchFamily="66" charset="0"/>
              </a:rPr>
              <a:t>)</a:t>
            </a:r>
          </a:p>
          <a:p>
            <a:r>
              <a:rPr lang="cs-CZ" sz="2300" dirty="0" smtClean="0">
                <a:latin typeface="Comic Sans MS" pitchFamily="66" charset="0"/>
              </a:rPr>
              <a:t>Sandra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____________. (</a:t>
            </a:r>
            <a:r>
              <a:rPr lang="cs-CZ" sz="2300" dirty="0" err="1" smtClean="0">
                <a:latin typeface="Comic Sans MS" pitchFamily="66" charset="0"/>
              </a:rPr>
              <a:t>short</a:t>
            </a:r>
            <a:r>
              <a:rPr lang="cs-CZ" sz="2300" dirty="0" smtClean="0">
                <a:latin typeface="Comic Sans MS" pitchFamily="66" charset="0"/>
              </a:rPr>
              <a:t>)</a:t>
            </a:r>
          </a:p>
          <a:p>
            <a:r>
              <a:rPr lang="cs-CZ" sz="2300" dirty="0" smtClean="0">
                <a:latin typeface="Comic Sans MS" pitchFamily="66" charset="0"/>
              </a:rPr>
              <a:t>Sandra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 </a:t>
            </a:r>
            <a:r>
              <a:rPr lang="cs-CZ" sz="2300" dirty="0" err="1" smtClean="0">
                <a:latin typeface="Comic Sans MS" pitchFamily="66" charset="0"/>
              </a:rPr>
              <a:t>than</a:t>
            </a:r>
            <a:r>
              <a:rPr lang="cs-CZ" sz="2300" dirty="0" smtClean="0">
                <a:latin typeface="Comic Sans MS" pitchFamily="66" charset="0"/>
              </a:rPr>
              <a:t> Elizabeth. (</a:t>
            </a:r>
            <a:r>
              <a:rPr lang="cs-CZ" sz="2300" dirty="0" err="1" smtClean="0">
                <a:latin typeface="Comic Sans MS" pitchFamily="66" charset="0"/>
              </a:rPr>
              <a:t>short</a:t>
            </a:r>
            <a:r>
              <a:rPr lang="cs-CZ" sz="2300" dirty="0" smtClean="0">
                <a:latin typeface="Comic Sans MS" pitchFamily="66" charset="0"/>
              </a:rPr>
              <a:t>)</a:t>
            </a:r>
          </a:p>
          <a:p>
            <a:r>
              <a:rPr lang="cs-CZ" sz="2300" dirty="0" smtClean="0">
                <a:latin typeface="Comic Sans MS" pitchFamily="66" charset="0"/>
              </a:rPr>
              <a:t>Elizabeth </a:t>
            </a:r>
            <a:r>
              <a:rPr lang="cs-CZ" sz="2300" dirty="0" err="1" smtClean="0">
                <a:latin typeface="Comic Sans MS" pitchFamily="66" charset="0"/>
              </a:rPr>
              <a:t>is</a:t>
            </a:r>
            <a:r>
              <a:rPr lang="cs-CZ" sz="2300" dirty="0" smtClean="0">
                <a:latin typeface="Comic Sans MS" pitchFamily="66" charset="0"/>
              </a:rPr>
              <a:t> ____________. (</a:t>
            </a:r>
            <a:r>
              <a:rPr lang="cs-CZ" sz="2300" dirty="0" err="1" smtClean="0">
                <a:latin typeface="Comic Sans MS" pitchFamily="66" charset="0"/>
              </a:rPr>
              <a:t>strong</a:t>
            </a:r>
            <a:r>
              <a:rPr lang="cs-CZ" sz="2300" dirty="0" smtClean="0">
                <a:latin typeface="Comic Sans MS" pitchFamily="66" charset="0"/>
              </a:rPr>
              <a:t>)</a:t>
            </a:r>
          </a:p>
          <a:p>
            <a:endParaRPr lang="cs-CZ" sz="2400" dirty="0" smtClean="0">
              <a:latin typeface="Comic Sans MS" pitchFamily="66" charset="0"/>
            </a:endParaRPr>
          </a:p>
          <a:p>
            <a:endParaRPr lang="cs-CZ" sz="2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dirty="0" smtClean="0"/>
              <a:t>                 </a:t>
            </a:r>
            <a:endParaRPr lang="cs-CZ" dirty="0"/>
          </a:p>
        </p:txBody>
      </p:sp>
      <p:pic>
        <p:nvPicPr>
          <p:cNvPr id="29" name="Picture 9" descr="C:\Users\Ucitel\Desktop\žena 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852936"/>
            <a:ext cx="1189532" cy="3528392"/>
          </a:xfrm>
          <a:prstGeom prst="rect">
            <a:avLst/>
          </a:prstGeom>
          <a:noFill/>
        </p:spPr>
      </p:pic>
      <p:pic>
        <p:nvPicPr>
          <p:cNvPr id="30" name="Picture 8" descr="C:\Users\Ucitel\Desktop\žena1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077072"/>
            <a:ext cx="1981120" cy="2148101"/>
          </a:xfrm>
          <a:prstGeom prst="rect">
            <a:avLst/>
          </a:prstGeom>
          <a:noFill/>
        </p:spPr>
      </p:pic>
      <p:pic>
        <p:nvPicPr>
          <p:cNvPr id="31" name="Picture 15" descr="C:\Users\Ucitel\Desktop\žeenaa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6111" y="3284984"/>
            <a:ext cx="1488078" cy="3053890"/>
          </a:xfrm>
          <a:prstGeom prst="rect">
            <a:avLst/>
          </a:prstGeom>
          <a:noFill/>
        </p:spPr>
      </p:pic>
      <p:pic>
        <p:nvPicPr>
          <p:cNvPr id="32" name="Picture 14" descr="C:\Users\Ucitel\Desktop\ženna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3332205"/>
            <a:ext cx="2987698" cy="2985077"/>
          </a:xfrm>
          <a:prstGeom prst="rect">
            <a:avLst/>
          </a:prstGeom>
          <a:noFill/>
        </p:spPr>
      </p:pic>
      <p:sp>
        <p:nvSpPr>
          <p:cNvPr id="34" name="TextovéPole 33"/>
          <p:cNvSpPr txBox="1"/>
          <p:nvPr/>
        </p:nvSpPr>
        <p:spPr>
          <a:xfrm>
            <a:off x="1907704" y="836712"/>
            <a:ext cx="237626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tallest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1763688" y="1196752"/>
            <a:ext cx="26726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taller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1835696" y="1628800"/>
            <a:ext cx="275307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shortest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1835696" y="1988840"/>
            <a:ext cx="290547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shorter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2123728" y="2420888"/>
            <a:ext cx="276984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the</a:t>
            </a:r>
            <a:r>
              <a:rPr lang="cs-CZ" sz="2300" i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r>
              <a:rPr lang="cs-CZ" sz="2300" i="1" dirty="0" err="1" smtClean="0">
                <a:solidFill>
                  <a:srgbClr val="F67412"/>
                </a:solidFill>
                <a:latin typeface="Comic Sans MS" pitchFamily="66" charset="0"/>
              </a:rPr>
              <a:t>strongest</a:t>
            </a:r>
            <a:endParaRPr lang="cs-CZ" sz="2300" i="1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1187624" y="5949280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[16]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2915816" y="594928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[17]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4932040" y="594928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[18]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7452320" y="594928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[19]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6886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[1] Mladý.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2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2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2"/>
              </a:rPr>
              <a:t>=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mlad</a:t>
            </a:r>
            <a:r>
              <a:rPr lang="cs-CZ" sz="1400" dirty="0" smtClean="0">
                <a:latin typeface="Comic Sans MS" pitchFamily="66" charset="0"/>
                <a:hlinkClick r:id="rId2"/>
              </a:rPr>
              <a:t>%C3%BD&amp;ex=1#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2"/>
              </a:rPr>
              <a:t>:MP900448279|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[2]Starý.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i="1" dirty="0" smtClean="0">
                <a:latin typeface="Comic Sans MS" pitchFamily="66" charset="0"/>
              </a:rPr>
              <a:t> </a:t>
            </a:r>
            <a:r>
              <a:rPr lang="cs-CZ" sz="1400" dirty="0" smtClean="0">
                <a:latin typeface="Comic Sans MS" pitchFamily="66" charset="0"/>
              </a:rPr>
              <a:t>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3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3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3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3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3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3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3"/>
              </a:rPr>
              <a:t>=star%C3%BD&amp;ex=2#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3"/>
              </a:rPr>
              <a:t>:MP900227577|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3"/>
              </a:rPr>
              <a:t>:2|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[3] Gepard.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4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4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4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4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4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4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4"/>
              </a:rPr>
              <a:t>=gepard&amp;ex=1#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4"/>
              </a:rPr>
              <a:t>:MP900406609|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[4]  Želva.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5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5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5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5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5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5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5"/>
              </a:rPr>
              <a:t>=%C5%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BEelva</a:t>
            </a:r>
            <a:r>
              <a:rPr lang="cs-CZ" sz="1400" dirty="0" smtClean="0">
                <a:latin typeface="Comic Sans MS" pitchFamily="66" charset="0"/>
                <a:hlinkClick r:id="rId5"/>
              </a:rPr>
              <a:t>&amp;ex=1#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5"/>
              </a:rPr>
              <a:t>:MP900431793|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[5] Šťastný.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6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6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6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6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6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6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6"/>
              </a:rPr>
              <a:t>=%C5%A1%C5%A5astn%C3%BD&amp;ex=1#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6"/>
              </a:rPr>
              <a:t>:MP900448394|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[6] Nešťastný.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i="1" dirty="0" smtClean="0">
                <a:latin typeface="Comic Sans MS" pitchFamily="66" charset="0"/>
              </a:rPr>
              <a:t> </a:t>
            </a:r>
            <a:r>
              <a:rPr lang="cs-CZ" sz="1400" dirty="0" smtClean="0">
                <a:latin typeface="Comic Sans MS" pitchFamily="66" charset="0"/>
              </a:rPr>
              <a:t>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7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7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7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7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7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7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7"/>
              </a:rPr>
              <a:t>=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smutn</a:t>
            </a:r>
            <a:r>
              <a:rPr lang="cs-CZ" sz="1400" dirty="0" smtClean="0">
                <a:latin typeface="Comic Sans MS" pitchFamily="66" charset="0"/>
                <a:hlinkClick r:id="rId7"/>
              </a:rPr>
              <a:t>%C3%BD&amp;ex=1#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7"/>
              </a:rPr>
              <a:t>:MP900289918|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[7] Čistý.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8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8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8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8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8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8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8"/>
              </a:rPr>
              <a:t>=%C4%8Dist%C3%BD&amp;ex=1#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8"/>
              </a:rPr>
              <a:t>:MP900448428|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[8] Špinavý.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i="1" dirty="0" smtClean="0">
                <a:latin typeface="Comic Sans MS" pitchFamily="66" charset="0"/>
              </a:rPr>
              <a:t> </a:t>
            </a:r>
            <a:r>
              <a:rPr lang="cs-CZ" sz="1400" dirty="0" smtClean="0">
                <a:latin typeface="Comic Sans MS" pitchFamily="66" charset="0"/>
              </a:rPr>
              <a:t>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9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9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9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9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9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9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9"/>
              </a:rPr>
              <a:t>=%C5%A1pinav%C3%BD&amp;ex=1#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9"/>
              </a:rPr>
              <a:t>:MP900439311|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[9] Pes.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=pes&amp;ex=1#</a:t>
            </a:r>
            <a:r>
              <a:rPr lang="cs-CZ" sz="1400" dirty="0" err="1" smtClean="0">
                <a:latin typeface="Comic Sans MS" pitchFamily="66" charset="0"/>
                <a:hlinkClick r:id="rId10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10"/>
              </a:rPr>
              <a:t>:MP900444808|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smtClean="0">
                <a:latin typeface="Comic Sans MS" pitchFamily="66" charset="0"/>
              </a:rPr>
              <a:t>[</a:t>
            </a:r>
            <a:r>
              <a:rPr lang="cs-CZ" sz="1400" dirty="0" smtClean="0">
                <a:latin typeface="Comic Sans MS" pitchFamily="66" charset="0"/>
              </a:rPr>
              <a:t>10]  Slon.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=slon&amp;ex=1#</a:t>
            </a:r>
            <a:r>
              <a:rPr lang="cs-CZ" sz="1400" dirty="0" err="1" smtClean="0">
                <a:latin typeface="Comic Sans MS" pitchFamily="66" charset="0"/>
                <a:hlinkClick r:id="rId11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11"/>
              </a:rPr>
              <a:t>:MP900180374|</a:t>
            </a:r>
            <a:endParaRPr lang="cs-CZ" sz="1400" dirty="0" smtClean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cs-CZ" sz="3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Zdroje</a:t>
            </a:r>
            <a:endParaRPr lang="cs-CZ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69586"/>
          </a:xfrm>
        </p:spPr>
        <p:txBody>
          <a:bodyPr>
            <a:normAutofit fontScale="90000"/>
          </a:bodyPr>
          <a:lstStyle/>
          <a:p>
            <a:pPr algn="l"/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1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10000"/>
                  </a:schemeClr>
                </a:solidFill>
              </a:rPr>
            </a:br>
            <a:endParaRPr lang="cs-CZ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568952" cy="2376265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Comparatives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and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Superlatives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– Part 1 (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Short</a:t>
            </a:r>
            <a:r>
              <a:rPr lang="cs-CZ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4000" b="1" dirty="0" err="1" smtClean="0">
                <a:solidFill>
                  <a:schemeClr val="tx1"/>
                </a:solidFill>
                <a:latin typeface="Comic Sans MS" pitchFamily="66" charset="0"/>
              </a:rPr>
              <a:t>Adjectives</a:t>
            </a:r>
            <a:r>
              <a:rPr lang="cs-CZ" sz="4000" b="1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  <a:endParaRPr lang="cs-CZ" sz="40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cs-CZ" sz="4000" dirty="0" smtClean="0">
                <a:solidFill>
                  <a:schemeClr val="tx1"/>
                </a:solidFill>
                <a:latin typeface="Comic Sans MS" pitchFamily="66" charset="0"/>
              </a:rPr>
              <a:t>(druhý a třetí stupeň přídavných jmen)</a:t>
            </a:r>
            <a:endParaRPr lang="cs-CZ" sz="4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51520" y="476672"/>
            <a:ext cx="8712968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[11] Had.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2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2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2"/>
              </a:rPr>
              <a:t>=had&amp;ex=1#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2"/>
              </a:rPr>
              <a:t>:MC900324470|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2"/>
              </a:rPr>
              <a:t>:1|</a:t>
            </a: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[12] Gepard.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3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3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3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3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3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3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3"/>
              </a:rPr>
              <a:t>=gepard&amp;ex=1#</a:t>
            </a:r>
            <a:r>
              <a:rPr lang="cs-CZ" sz="1400" dirty="0" err="1" smtClean="0">
                <a:latin typeface="Comic Sans MS" pitchFamily="66" charset="0"/>
                <a:hlinkClick r:id="rId3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3"/>
              </a:rPr>
              <a:t>:MC900356149|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[13] Slon.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4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4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4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4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4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4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4"/>
              </a:rPr>
              <a:t>=slon&amp;ex=1#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4"/>
              </a:rPr>
              <a:t>:MC900326486|</a:t>
            </a:r>
            <a:r>
              <a:rPr lang="cs-CZ" sz="1400" dirty="0" err="1" smtClean="0">
                <a:latin typeface="Comic Sans MS" pitchFamily="66" charset="0"/>
                <a:hlinkClick r:id="rId4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4"/>
              </a:rPr>
              <a:t>:1,2|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[14] Želva.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2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2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2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2"/>
              </a:rPr>
              <a:t>=%C5%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BEelva</a:t>
            </a:r>
            <a:r>
              <a:rPr lang="cs-CZ" sz="1400" dirty="0" smtClean="0">
                <a:latin typeface="Comic Sans MS" pitchFamily="66" charset="0"/>
                <a:hlinkClick r:id="rId2"/>
              </a:rPr>
              <a:t>&amp;ex=1#</a:t>
            </a:r>
            <a:r>
              <a:rPr lang="cs-CZ" sz="14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2"/>
              </a:rPr>
              <a:t>:MC900441417|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[15] Myš.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i="1" dirty="0" smtClean="0">
                <a:latin typeface="Comic Sans MS" pitchFamily="66" charset="0"/>
              </a:rPr>
              <a:t> </a:t>
            </a:r>
            <a:r>
              <a:rPr lang="cs-CZ" sz="1400" dirty="0" smtClean="0">
                <a:latin typeface="Comic Sans MS" pitchFamily="66" charset="0"/>
              </a:rPr>
              <a:t>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5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5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5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5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5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5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5"/>
              </a:rPr>
              <a:t>=my%C5%A1&amp;ex=2#</a:t>
            </a:r>
            <a:r>
              <a:rPr lang="cs-CZ" sz="1400" dirty="0" err="1" smtClean="0">
                <a:latin typeface="Comic Sans MS" pitchFamily="66" charset="0"/>
                <a:hlinkClick r:id="rId5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5"/>
              </a:rPr>
              <a:t>:MC900424138|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[16] Žena.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6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6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6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6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6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6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6"/>
              </a:rPr>
              <a:t>=%C5%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BEena</a:t>
            </a:r>
            <a:r>
              <a:rPr lang="cs-CZ" sz="1400" dirty="0" smtClean="0">
                <a:latin typeface="Comic Sans MS" pitchFamily="66" charset="0"/>
                <a:hlinkClick r:id="rId6"/>
              </a:rPr>
              <a:t>&amp;ex=1#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6"/>
              </a:rPr>
              <a:t>:MC900054609|</a:t>
            </a:r>
            <a:r>
              <a:rPr lang="cs-CZ" sz="1400" dirty="0" err="1" smtClean="0">
                <a:latin typeface="Comic Sans MS" pitchFamily="66" charset="0"/>
                <a:hlinkClick r:id="rId6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6"/>
              </a:rPr>
              <a:t>:1|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[17] Žena.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7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7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7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7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7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7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7"/>
              </a:rPr>
              <a:t>=%C5%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BEena</a:t>
            </a:r>
            <a:r>
              <a:rPr lang="cs-CZ" sz="1400" dirty="0" smtClean="0">
                <a:latin typeface="Comic Sans MS" pitchFamily="66" charset="0"/>
                <a:hlinkClick r:id="rId7"/>
              </a:rPr>
              <a:t>&amp;ex=1#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7"/>
              </a:rPr>
              <a:t>:MC900025914|</a:t>
            </a:r>
            <a:r>
              <a:rPr lang="cs-CZ" sz="1400" dirty="0" err="1" smtClean="0">
                <a:latin typeface="Comic Sans MS" pitchFamily="66" charset="0"/>
                <a:hlinkClick r:id="rId7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7"/>
              </a:rPr>
              <a:t>:1|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[18] Žena.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8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8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8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8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8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8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8"/>
              </a:rPr>
              <a:t>=%C5%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BEena</a:t>
            </a:r>
            <a:r>
              <a:rPr lang="cs-CZ" sz="1400" dirty="0" smtClean="0">
                <a:latin typeface="Comic Sans MS" pitchFamily="66" charset="0"/>
                <a:hlinkClick r:id="rId8"/>
              </a:rPr>
              <a:t>&amp;ex=1#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8"/>
              </a:rPr>
              <a:t>:MC900036457|</a:t>
            </a:r>
            <a:r>
              <a:rPr lang="cs-CZ" sz="1400" dirty="0" err="1" smtClean="0">
                <a:latin typeface="Comic Sans MS" pitchFamily="66" charset="0"/>
                <a:hlinkClick r:id="rId8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8"/>
              </a:rPr>
              <a:t>:1|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400" dirty="0" smtClean="0">
                <a:latin typeface="Comic Sans MS" pitchFamily="66" charset="0"/>
              </a:rPr>
              <a:t>[19] Žena. </a:t>
            </a:r>
            <a:r>
              <a:rPr lang="cs-CZ" sz="1400" i="1" dirty="0" smtClean="0">
                <a:latin typeface="Comic Sans MS" pitchFamily="66" charset="0"/>
              </a:rPr>
              <a:t>Office.</a:t>
            </a:r>
            <a:r>
              <a:rPr lang="cs-CZ" sz="1400" i="1" dirty="0" err="1" smtClean="0">
                <a:latin typeface="Comic Sans MS" pitchFamily="66" charset="0"/>
              </a:rPr>
              <a:t>com</a:t>
            </a:r>
            <a:r>
              <a:rPr lang="cs-CZ" sz="1400" dirty="0" smtClean="0">
                <a:latin typeface="Comic Sans MS" pitchFamily="66" charset="0"/>
              </a:rPr>
              <a:t> [online]. 2013 [cit. 2013-03-08]. Dostupné  z: </a:t>
            </a:r>
            <a:r>
              <a:rPr lang="cs-CZ" sz="1400" dirty="0" smtClean="0">
                <a:latin typeface="Comic Sans MS" pitchFamily="66" charset="0"/>
                <a:hlinkClick r:id="rId9"/>
              </a:rPr>
              <a:t>http://office.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microsoft.com</a:t>
            </a:r>
            <a:r>
              <a:rPr lang="cs-CZ" sz="1400" dirty="0" smtClean="0">
                <a:latin typeface="Comic Sans MS" pitchFamily="66" charset="0"/>
                <a:hlinkClick r:id="rId9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cs</a:t>
            </a:r>
            <a:r>
              <a:rPr lang="cs-CZ" sz="1400" dirty="0" smtClean="0">
                <a:latin typeface="Comic Sans MS" pitchFamily="66" charset="0"/>
                <a:hlinkClick r:id="rId9"/>
              </a:rPr>
              <a:t>-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cz</a:t>
            </a:r>
            <a:r>
              <a:rPr lang="cs-CZ" sz="1400" dirty="0" smtClean="0">
                <a:latin typeface="Comic Sans MS" pitchFamily="66" charset="0"/>
                <a:hlinkClick r:id="rId9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images</a:t>
            </a:r>
            <a:r>
              <a:rPr lang="cs-CZ" sz="1400" dirty="0" smtClean="0">
                <a:latin typeface="Comic Sans MS" pitchFamily="66" charset="0"/>
                <a:hlinkClick r:id="rId9"/>
              </a:rPr>
              <a:t>/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results.aspx</a:t>
            </a:r>
            <a:r>
              <a:rPr lang="cs-CZ" sz="1400" dirty="0" smtClean="0">
                <a:latin typeface="Comic Sans MS" pitchFamily="66" charset="0"/>
                <a:hlinkClick r:id="rId9"/>
              </a:rPr>
              <a:t>?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qu</a:t>
            </a:r>
            <a:r>
              <a:rPr lang="cs-CZ" sz="1400" dirty="0" smtClean="0">
                <a:latin typeface="Comic Sans MS" pitchFamily="66" charset="0"/>
                <a:hlinkClick r:id="rId9"/>
              </a:rPr>
              <a:t>=%C5%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BEena</a:t>
            </a:r>
            <a:r>
              <a:rPr lang="cs-CZ" sz="1400" dirty="0" smtClean="0">
                <a:latin typeface="Comic Sans MS" pitchFamily="66" charset="0"/>
                <a:hlinkClick r:id="rId9"/>
              </a:rPr>
              <a:t>&amp;ex=1#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ai</a:t>
            </a:r>
            <a:r>
              <a:rPr lang="cs-CZ" sz="1400" dirty="0" smtClean="0">
                <a:latin typeface="Comic Sans MS" pitchFamily="66" charset="0"/>
                <a:hlinkClick r:id="rId9"/>
              </a:rPr>
              <a:t>:MC900056202|</a:t>
            </a:r>
            <a:r>
              <a:rPr lang="cs-CZ" sz="1400" dirty="0" err="1" smtClean="0">
                <a:latin typeface="Comic Sans MS" pitchFamily="66" charset="0"/>
                <a:hlinkClick r:id="rId9"/>
              </a:rPr>
              <a:t>mt</a:t>
            </a:r>
            <a:r>
              <a:rPr lang="cs-CZ" sz="1400" dirty="0" smtClean="0">
                <a:latin typeface="Comic Sans MS" pitchFamily="66" charset="0"/>
                <a:hlinkClick r:id="rId9"/>
              </a:rPr>
              <a:t>:1|</a:t>
            </a: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endParaRPr lang="cs-CZ" sz="1400" dirty="0" smtClean="0">
              <a:latin typeface="Comic Sans MS" pitchFamily="66" charset="0"/>
            </a:endParaRPr>
          </a:p>
          <a:p>
            <a:pPr>
              <a:buNone/>
            </a:pPr>
            <a:endParaRPr lang="cs-CZ" sz="14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>
            <a:spLocks noGrp="1"/>
          </p:cNvSpPr>
          <p:nvPr>
            <p:ph type="title"/>
          </p:nvPr>
        </p:nvSpPr>
        <p:spPr>
          <a:xfrm>
            <a:off x="827584" y="1628800"/>
            <a:ext cx="7056784" cy="1800200"/>
          </a:xfrm>
        </p:spPr>
        <p:txBody>
          <a:bodyPr>
            <a:normAutofit/>
          </a:bodyPr>
          <a:lstStyle/>
          <a:p>
            <a:pPr algn="ctr"/>
            <a: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  <a:t>K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rátká</a:t>
            </a:r>
            <a:r>
              <a:rPr lang="en-GB" sz="3800" cap="all" dirty="0" smtClean="0">
                <a:solidFill>
                  <a:srgbClr val="F67412"/>
                </a:solidFill>
              </a:rPr>
              <a:t> 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přídavná</a:t>
            </a:r>
            <a:r>
              <a:rPr lang="en-GB" sz="3800" cap="all" dirty="0" smtClean="0">
                <a:solidFill>
                  <a:srgbClr val="F67412"/>
                </a:solidFill>
              </a:rPr>
              <a:t> 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jména</a:t>
            </a:r>
            <a: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  <a:t/>
            </a:r>
            <a:b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</a:br>
            <a:r>
              <a:rPr lang="cs-CZ" sz="3800" b="0" dirty="0" smtClean="0">
                <a:solidFill>
                  <a:srgbClr val="F67412"/>
                </a:solidFill>
                <a:latin typeface="Comic Sans MS" pitchFamily="66" charset="0"/>
              </a:rPr>
              <a:t>(jednoslabičná)</a:t>
            </a:r>
            <a:endParaRPr lang="cs-CZ" sz="3800" b="0" cap="all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714348" y="2204864"/>
            <a:ext cx="7972452" cy="4104456"/>
          </a:xfrm>
        </p:spPr>
        <p:txBody>
          <a:bodyPr>
            <a:normAutofit/>
          </a:bodyPr>
          <a:lstStyle/>
          <a:p>
            <a:r>
              <a:rPr lang="en-GB" sz="2500" b="1" dirty="0" smtClean="0">
                <a:latin typeface="Comic Sans MS" pitchFamily="66" charset="0"/>
              </a:rPr>
              <a:t>k </a:t>
            </a:r>
            <a:r>
              <a:rPr lang="en-GB" sz="2500" b="1" u="sng" dirty="0" err="1" smtClean="0">
                <a:latin typeface="Comic Sans MS" pitchFamily="66" charset="0"/>
              </a:rPr>
              <a:t>porovnání</a:t>
            </a:r>
            <a:r>
              <a:rPr lang="cs-CZ" sz="2500" b="1" u="sng" dirty="0" smtClean="0">
                <a:latin typeface="Comic Sans MS" pitchFamily="66" charset="0"/>
              </a:rPr>
              <a:t> </a:t>
            </a:r>
            <a:r>
              <a:rPr lang="en-GB" sz="2500" b="1" u="sng" dirty="0" err="1" smtClean="0">
                <a:latin typeface="Comic Sans MS" pitchFamily="66" charset="0"/>
              </a:rPr>
              <a:t>dvou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věcí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nebo</a:t>
            </a:r>
            <a:r>
              <a:rPr lang="en-GB" sz="2500" b="1" dirty="0" smtClean="0">
                <a:latin typeface="Comic Sans MS" pitchFamily="66" charset="0"/>
              </a:rPr>
              <a:t> </a:t>
            </a:r>
            <a:r>
              <a:rPr lang="en-GB" sz="2500" b="1" dirty="0" err="1" smtClean="0">
                <a:latin typeface="Comic Sans MS" pitchFamily="66" charset="0"/>
              </a:rPr>
              <a:t>osob</a:t>
            </a:r>
            <a:endParaRPr lang="en-GB" sz="2500" b="1" dirty="0" smtClean="0">
              <a:latin typeface="Comic Sans MS" pitchFamily="66" charset="0"/>
            </a:endParaRPr>
          </a:p>
          <a:p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than</a:t>
            </a:r>
            <a:r>
              <a:rPr lang="en-GB" sz="2500" b="1" dirty="0" smtClean="0">
                <a:latin typeface="Comic Sans MS" pitchFamily="66" charset="0"/>
              </a:rPr>
              <a:t> – </a:t>
            </a:r>
            <a:r>
              <a:rPr lang="en-GB" sz="2500" b="1" dirty="0" err="1" smtClean="0">
                <a:latin typeface="Comic Sans MS" pitchFamily="66" charset="0"/>
              </a:rPr>
              <a:t>než</a:t>
            </a:r>
            <a:endParaRPr lang="en-GB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					</a:t>
            </a:r>
            <a:endParaRPr lang="en-GB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sz="2500" b="1" i="1" dirty="0" smtClean="0">
                <a:latin typeface="Comic Sans MS" pitchFamily="66" charset="0"/>
              </a:rPr>
              <a:t>The Czech Republic is </a:t>
            </a:r>
            <a:r>
              <a:rPr lang="en-GB" sz="2500" b="1" i="1" u="sng" dirty="0" smtClean="0">
                <a:latin typeface="Comic Sans MS" pitchFamily="66" charset="0"/>
              </a:rPr>
              <a:t>smaller</a:t>
            </a:r>
            <a:r>
              <a:rPr lang="en-GB" sz="2500" b="1" i="1" dirty="0" smtClean="0">
                <a:latin typeface="Comic Sans MS" pitchFamily="66" charset="0"/>
              </a:rPr>
              <a:t> </a:t>
            </a:r>
            <a:r>
              <a:rPr lang="en-GB" sz="2500" b="1" i="1" dirty="0" smtClean="0">
                <a:solidFill>
                  <a:srgbClr val="F67412"/>
                </a:solidFill>
                <a:latin typeface="Comic Sans MS" pitchFamily="66" charset="0"/>
              </a:rPr>
              <a:t>than</a:t>
            </a:r>
            <a:r>
              <a:rPr lang="en-GB" sz="2500" b="1" i="1" dirty="0" smtClean="0">
                <a:latin typeface="Comic Sans MS" pitchFamily="66" charset="0"/>
              </a:rPr>
              <a:t> the USA</a:t>
            </a:r>
            <a:r>
              <a:rPr lang="en-GB" sz="2500" b="1" dirty="0" smtClean="0">
                <a:latin typeface="Comic Sans MS" pitchFamily="66" charset="0"/>
              </a:rPr>
              <a:t>.</a:t>
            </a: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i="1" dirty="0" smtClean="0">
                <a:latin typeface="Comic Sans MS" pitchFamily="66" charset="0"/>
              </a:rPr>
              <a:t>Jack </a:t>
            </a:r>
            <a:r>
              <a:rPr lang="cs-CZ" sz="2500" b="1" i="1" dirty="0" err="1" smtClean="0">
                <a:latin typeface="Comic Sans MS" pitchFamily="66" charset="0"/>
              </a:rPr>
              <a:t>is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u="sng" dirty="0" err="1" smtClean="0">
                <a:latin typeface="Comic Sans MS" pitchFamily="66" charset="0"/>
              </a:rPr>
              <a:t>taller</a:t>
            </a:r>
            <a:r>
              <a:rPr lang="cs-CZ" sz="2500" b="1" i="1" dirty="0" smtClean="0">
                <a:latin typeface="Comic Sans MS" pitchFamily="66" charset="0"/>
              </a:rPr>
              <a:t> </a:t>
            </a:r>
            <a:r>
              <a:rPr lang="cs-CZ" sz="2500" b="1" i="1" dirty="0" err="1" smtClean="0">
                <a:solidFill>
                  <a:srgbClr val="F67412"/>
                </a:solidFill>
                <a:latin typeface="Comic Sans MS" pitchFamily="66" charset="0"/>
              </a:rPr>
              <a:t>than</a:t>
            </a:r>
            <a:r>
              <a:rPr lang="cs-CZ" sz="2500" b="1" i="1" dirty="0" smtClean="0">
                <a:latin typeface="Comic Sans MS" pitchFamily="66" charset="0"/>
              </a:rPr>
              <a:t> Peter.</a:t>
            </a:r>
            <a:endParaRPr lang="en-GB" sz="2500" b="1" i="1" dirty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pPr algn="ctr"/>
            <a: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  <a:t>Comparatives</a:t>
            </a:r>
            <a:b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(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2.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stupeň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přídavných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jmen</a:t>
            </a: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  <a:endParaRPr lang="en-GB" sz="3600" b="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499992" y="321297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menší</a:t>
            </a:r>
            <a:endParaRPr lang="cs-CZ" sz="2400" i="1" dirty="0">
              <a:latin typeface="Comic Sans MS" pitchFamily="66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2267744" y="400506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latin typeface="Comic Sans MS" pitchFamily="66" charset="0"/>
              </a:rPr>
              <a:t>vyšší</a:t>
            </a:r>
            <a:endParaRPr lang="cs-CZ" sz="2400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>
            <a:normAutofit fontScale="92500" lnSpcReduction="10000"/>
          </a:bodyPr>
          <a:lstStyle/>
          <a:p>
            <a:r>
              <a:rPr lang="cs-CZ" b="1" dirty="0" smtClean="0">
                <a:latin typeface="Comic Sans MS" pitchFamily="66" charset="0"/>
              </a:rPr>
              <a:t>přídavné jméno +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smtClean="0">
                <a:solidFill>
                  <a:srgbClr val="F67412"/>
                </a:solidFill>
                <a:latin typeface="Comic Sans MS" pitchFamily="66" charset="0"/>
              </a:rPr>
              <a:t>–</a:t>
            </a:r>
            <a:r>
              <a:rPr lang="en-GB" b="1" dirty="0" err="1" smtClean="0">
                <a:solidFill>
                  <a:srgbClr val="F67412"/>
                </a:solidFill>
                <a:latin typeface="Comic Sans MS" pitchFamily="66" charset="0"/>
              </a:rPr>
              <a:t>er</a:t>
            </a:r>
            <a:endParaRPr lang="en-GB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GB" b="1" dirty="0" smtClean="0">
                <a:latin typeface="Comic Sans MS" pitchFamily="66" charset="0"/>
              </a:rPr>
              <a:t>	</a:t>
            </a:r>
            <a:r>
              <a:rPr lang="en-GB" b="1" i="1" dirty="0" smtClean="0">
                <a:latin typeface="Comic Sans MS" pitchFamily="66" charset="0"/>
              </a:rPr>
              <a:t>short </a:t>
            </a:r>
            <a:r>
              <a:rPr lang="en-GB" b="1" i="1" dirty="0" smtClean="0">
                <a:latin typeface="Comic Sans MS" pitchFamily="66" charset="0"/>
                <a:sym typeface="Wingdings"/>
              </a:rPr>
              <a:t> short</a:t>
            </a:r>
            <a:r>
              <a:rPr lang="en-GB" b="1" i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er</a:t>
            </a:r>
          </a:p>
          <a:p>
            <a:pPr>
              <a:buNone/>
            </a:pPr>
            <a:endParaRPr lang="en-GB" b="1" i="1" dirty="0" smtClean="0">
              <a:solidFill>
                <a:srgbClr val="FF0000"/>
              </a:solidFill>
              <a:latin typeface="Comic Sans MS" pitchFamily="66" charset="0"/>
              <a:sym typeface="Wingdings"/>
            </a:endParaRPr>
          </a:p>
          <a:p>
            <a:r>
              <a:rPr lang="cs-CZ" b="1" dirty="0" err="1" smtClean="0">
                <a:latin typeface="Comic Sans MS" pitchFamily="66" charset="0"/>
              </a:rPr>
              <a:t>p</a:t>
            </a:r>
            <a:r>
              <a:rPr lang="en-GB" b="1" dirty="0" err="1" smtClean="0">
                <a:latin typeface="Comic Sans MS" pitchFamily="66" charset="0"/>
              </a:rPr>
              <a:t>řídavná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jména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končící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na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–e</a:t>
            </a:r>
            <a:r>
              <a:rPr lang="cs-CZ" b="1" dirty="0" smtClean="0">
                <a:latin typeface="Comic Sans MS" pitchFamily="66" charset="0"/>
              </a:rPr>
              <a:t>:</a:t>
            </a:r>
            <a:r>
              <a:rPr lang="cs-CZ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cs-CZ" b="1" dirty="0" smtClean="0">
                <a:latin typeface="Comic Sans MS" pitchFamily="66" charset="0"/>
              </a:rPr>
              <a:t>+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–r</a:t>
            </a:r>
          </a:p>
          <a:p>
            <a:pPr>
              <a:buNone/>
            </a:pP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en-GB" b="1" dirty="0" smtClean="0">
                <a:latin typeface="Comic Sans MS" pitchFamily="66" charset="0"/>
              </a:rPr>
              <a:t>nic</a:t>
            </a:r>
            <a:r>
              <a:rPr lang="en-GB" b="1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e</a:t>
            </a:r>
            <a:r>
              <a:rPr lang="en-GB" b="1" i="1" dirty="0" smtClean="0">
                <a:latin typeface="Comic Sans MS" pitchFamily="66" charset="0"/>
              </a:rPr>
              <a:t> </a:t>
            </a:r>
            <a:r>
              <a:rPr lang="en-GB" b="1" i="1" dirty="0" smtClean="0">
                <a:latin typeface="Comic Sans MS" pitchFamily="66" charset="0"/>
                <a:sym typeface="Wingdings"/>
              </a:rPr>
              <a:t> nice</a:t>
            </a:r>
            <a:r>
              <a:rPr lang="en-GB" b="1" i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r</a:t>
            </a:r>
          </a:p>
          <a:p>
            <a:pPr>
              <a:buNone/>
            </a:pPr>
            <a:endParaRPr lang="en-GB" b="1" i="1" dirty="0" smtClean="0">
              <a:solidFill>
                <a:srgbClr val="FF0000"/>
              </a:solidFill>
              <a:latin typeface="Comic Sans MS" pitchFamily="66" charset="0"/>
              <a:sym typeface="Wingdings"/>
            </a:endParaRPr>
          </a:p>
          <a:p>
            <a:r>
              <a:rPr lang="cs-CZ" b="1" dirty="0" err="1" smtClean="0">
                <a:latin typeface="Comic Sans MS" pitchFamily="66" charset="0"/>
              </a:rPr>
              <a:t>p</a:t>
            </a:r>
            <a:r>
              <a:rPr lang="en-GB" b="1" dirty="0" err="1" smtClean="0">
                <a:latin typeface="Comic Sans MS" pitchFamily="66" charset="0"/>
              </a:rPr>
              <a:t>řídavná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jména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zakončená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na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solidFill>
                  <a:srgbClr val="65C70B"/>
                </a:solidFill>
                <a:latin typeface="Comic Sans MS" pitchFamily="66" charset="0"/>
              </a:rPr>
              <a:t>krátkou</a:t>
            </a:r>
            <a:r>
              <a:rPr lang="en-GB" b="1" dirty="0" smtClean="0">
                <a:solidFill>
                  <a:srgbClr val="65C70B"/>
                </a:solidFill>
                <a:latin typeface="Comic Sans MS" pitchFamily="66" charset="0"/>
              </a:rPr>
              <a:t> </a:t>
            </a:r>
            <a:r>
              <a:rPr lang="en-GB" b="1" dirty="0" err="1" smtClean="0">
                <a:solidFill>
                  <a:srgbClr val="65C70B"/>
                </a:solidFill>
                <a:latin typeface="Comic Sans MS" pitchFamily="66" charset="0"/>
              </a:rPr>
              <a:t>samohlásku</a:t>
            </a:r>
            <a:r>
              <a:rPr lang="en-GB" b="1" dirty="0" smtClean="0">
                <a:solidFill>
                  <a:srgbClr val="65C70B"/>
                </a:solidFill>
                <a:latin typeface="Comic Sans MS" pitchFamily="66" charset="0"/>
              </a:rPr>
              <a:t> </a:t>
            </a:r>
            <a:r>
              <a:rPr lang="cs-CZ" b="1" dirty="0" smtClean="0">
                <a:latin typeface="Comic Sans MS" pitchFamily="66" charset="0"/>
              </a:rPr>
              <a:t>+ </a:t>
            </a:r>
            <a:r>
              <a:rPr lang="en-GB" b="1" dirty="0" err="1" smtClean="0">
                <a:solidFill>
                  <a:srgbClr val="FF0000"/>
                </a:solidFill>
                <a:latin typeface="Comic Sans MS" pitchFamily="66" charset="0"/>
              </a:rPr>
              <a:t>souhlásku</a:t>
            </a:r>
            <a:r>
              <a:rPr lang="en-GB" b="1" dirty="0" smtClean="0">
                <a:latin typeface="Comic Sans MS" pitchFamily="66" charset="0"/>
              </a:rPr>
              <a:t>:</a:t>
            </a:r>
            <a:r>
              <a:rPr lang="cs-CZ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  <a:latin typeface="Comic Sans MS" pitchFamily="66" charset="0"/>
              </a:rPr>
              <a:t>zdvojení</a:t>
            </a: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koncové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souhlásky</a:t>
            </a:r>
            <a:r>
              <a:rPr lang="en-GB" b="1" dirty="0" smtClean="0">
                <a:latin typeface="Comic Sans MS" pitchFamily="66" charset="0"/>
              </a:rPr>
              <a:t> +</a:t>
            </a: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i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-</a:t>
            </a:r>
            <a:r>
              <a:rPr lang="en-GB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er</a:t>
            </a:r>
            <a:endParaRPr lang="en-GB" b="1" i="1" dirty="0" smtClean="0">
              <a:solidFill>
                <a:srgbClr val="F67412"/>
              </a:solidFill>
              <a:latin typeface="Comic Sans MS" pitchFamily="66" charset="0"/>
              <a:sym typeface="Wingdings"/>
            </a:endParaRPr>
          </a:p>
          <a:p>
            <a:pPr>
              <a:buNone/>
            </a:pP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en-GB" b="1" i="1" dirty="0" smtClean="0">
                <a:latin typeface="Comic Sans MS" pitchFamily="66" charset="0"/>
                <a:sym typeface="Wingdings"/>
              </a:rPr>
              <a:t>b</a:t>
            </a:r>
            <a:r>
              <a:rPr lang="en-GB" b="1" i="1" dirty="0" smtClean="0">
                <a:solidFill>
                  <a:srgbClr val="65C70B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b="1" i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g</a:t>
            </a: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i="1" dirty="0" smtClean="0">
                <a:latin typeface="Comic Sans MS" pitchFamily="66" charset="0"/>
                <a:sym typeface="Wingdings"/>
              </a:rPr>
              <a:t> bi</a:t>
            </a:r>
            <a:r>
              <a:rPr lang="en-GB" b="1" i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gg</a:t>
            </a:r>
            <a:r>
              <a:rPr lang="en-GB" b="1" i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er</a:t>
            </a:r>
          </a:p>
          <a:p>
            <a:pPr>
              <a:buNone/>
            </a:pPr>
            <a:endParaRPr lang="en-GB" b="1" i="1" dirty="0" smtClean="0">
              <a:solidFill>
                <a:srgbClr val="FF0000"/>
              </a:solidFill>
              <a:latin typeface="Comic Sans MS" pitchFamily="66" charset="0"/>
              <a:sym typeface="Wingdings"/>
            </a:endParaRPr>
          </a:p>
          <a:p>
            <a:r>
              <a:rPr lang="cs-CZ" b="1" dirty="0" err="1" smtClean="0">
                <a:latin typeface="Comic Sans MS" pitchFamily="66" charset="0"/>
              </a:rPr>
              <a:t>p</a:t>
            </a:r>
            <a:r>
              <a:rPr lang="en-GB" b="1" dirty="0" err="1" smtClean="0">
                <a:latin typeface="Comic Sans MS" pitchFamily="66" charset="0"/>
              </a:rPr>
              <a:t>řídavná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jména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zakončená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err="1" smtClean="0">
                <a:latin typeface="Comic Sans MS" pitchFamily="66" charset="0"/>
              </a:rPr>
              <a:t>na</a:t>
            </a:r>
            <a:r>
              <a:rPr lang="en-GB" b="1" dirty="0" smtClean="0">
                <a:latin typeface="Comic Sans MS" pitchFamily="66" charset="0"/>
              </a:rPr>
              <a:t> </a:t>
            </a:r>
            <a:r>
              <a:rPr lang="en-GB" b="1" dirty="0" smtClean="0">
                <a:solidFill>
                  <a:srgbClr val="FFC000"/>
                </a:solidFill>
                <a:latin typeface="Comic Sans MS" pitchFamily="66" charset="0"/>
              </a:rPr>
              <a:t>–y</a:t>
            </a:r>
            <a:r>
              <a:rPr lang="en-GB" b="1" dirty="0" smtClean="0">
                <a:latin typeface="Comic Sans MS" pitchFamily="66" charset="0"/>
              </a:rPr>
              <a:t>: </a:t>
            </a:r>
            <a:r>
              <a:rPr lang="en-GB" b="1" dirty="0" smtClean="0">
                <a:solidFill>
                  <a:srgbClr val="FFC000"/>
                </a:solidFill>
                <a:latin typeface="Comic Sans MS" pitchFamily="66" charset="0"/>
              </a:rPr>
              <a:t>y</a:t>
            </a: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GB" b="1" dirty="0" smtClean="0">
                <a:latin typeface="Comic Sans MS" pitchFamily="66" charset="0"/>
                <a:sym typeface="Wingdings"/>
              </a:rPr>
              <a:t></a:t>
            </a: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b="1" dirty="0" err="1" smtClean="0">
                <a:solidFill>
                  <a:srgbClr val="C00000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b="1" dirty="0" smtClean="0">
                <a:solidFill>
                  <a:srgbClr val="C0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b="1" dirty="0" smtClean="0">
                <a:latin typeface="Comic Sans MS" pitchFamily="66" charset="0"/>
                <a:sym typeface="Wingdings"/>
              </a:rPr>
              <a:t>+</a:t>
            </a: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 </a:t>
            </a:r>
            <a:r>
              <a:rPr lang="en-GB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er</a:t>
            </a:r>
            <a:endParaRPr lang="en-GB" b="1" i="1" dirty="0" smtClean="0">
              <a:solidFill>
                <a:srgbClr val="F67412"/>
              </a:solidFill>
              <a:latin typeface="Comic Sans MS" pitchFamily="66" charset="0"/>
              <a:sym typeface="Wingdings"/>
            </a:endParaRPr>
          </a:p>
          <a:p>
            <a:pPr>
              <a:buNone/>
            </a:pPr>
            <a:r>
              <a:rPr lang="en-GB" b="1" dirty="0" smtClean="0">
                <a:solidFill>
                  <a:srgbClr val="FF0000"/>
                </a:solidFill>
                <a:latin typeface="Comic Sans MS" pitchFamily="66" charset="0"/>
                <a:sym typeface="Wingdings"/>
              </a:rPr>
              <a:t>	</a:t>
            </a:r>
            <a:r>
              <a:rPr lang="en-GB" b="1" i="1" dirty="0" smtClean="0">
                <a:latin typeface="Comic Sans MS" pitchFamily="66" charset="0"/>
                <a:sym typeface="Wingdings"/>
              </a:rPr>
              <a:t>dr</a:t>
            </a:r>
            <a:r>
              <a:rPr lang="en-GB" b="1" i="1" dirty="0" smtClean="0">
                <a:solidFill>
                  <a:srgbClr val="FFC000"/>
                </a:solidFill>
                <a:latin typeface="Comic Sans MS" pitchFamily="66" charset="0"/>
                <a:sym typeface="Wingdings"/>
              </a:rPr>
              <a:t>y</a:t>
            </a:r>
            <a:r>
              <a:rPr lang="en-GB" b="1" i="1" dirty="0" smtClean="0">
                <a:latin typeface="Comic Sans MS" pitchFamily="66" charset="0"/>
                <a:sym typeface="Wingdings"/>
              </a:rPr>
              <a:t>  dr</a:t>
            </a:r>
            <a:r>
              <a:rPr lang="en-GB" b="1" i="1" dirty="0" smtClean="0">
                <a:solidFill>
                  <a:srgbClr val="C00000"/>
                </a:solidFill>
                <a:latin typeface="Comic Sans MS" pitchFamily="66" charset="0"/>
                <a:sym typeface="Wingdings"/>
              </a:rPr>
              <a:t>i</a:t>
            </a:r>
            <a:r>
              <a:rPr lang="en-GB" b="1" i="1" dirty="0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e</a:t>
            </a:r>
            <a:r>
              <a:rPr lang="en-GB" b="1" i="1" dirty="0" err="1" smtClean="0">
                <a:solidFill>
                  <a:srgbClr val="F67412"/>
                </a:solidFill>
                <a:latin typeface="Comic Sans MS" pitchFamily="66" charset="0"/>
                <a:sym typeface="Wingdings"/>
              </a:rPr>
              <a:t>r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cs-CZ" sz="3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2. stupeň – krátká přídavná jména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2"/>
          <p:cNvSpPr>
            <a:spLocks noGrp="1"/>
          </p:cNvSpPr>
          <p:nvPr>
            <p:ph type="title"/>
          </p:nvPr>
        </p:nvSpPr>
        <p:spPr>
          <a:xfrm>
            <a:off x="827584" y="1628800"/>
            <a:ext cx="7848872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  <a:t>nepravidelná</a:t>
            </a:r>
            <a:r>
              <a:rPr lang="en-GB" sz="3800" cap="all" dirty="0" smtClean="0">
                <a:solidFill>
                  <a:srgbClr val="F67412"/>
                </a:solidFill>
              </a:rPr>
              <a:t> 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přídavná</a:t>
            </a:r>
            <a:r>
              <a:rPr lang="en-GB" sz="3800" cap="all" dirty="0" smtClean="0">
                <a:solidFill>
                  <a:srgbClr val="F67412"/>
                </a:solidFill>
              </a:rPr>
              <a:t> </a:t>
            </a:r>
            <a:r>
              <a:rPr lang="en-GB" sz="3800" cap="all" dirty="0" err="1" smtClean="0">
                <a:solidFill>
                  <a:srgbClr val="F67412"/>
                </a:solidFill>
                <a:latin typeface="Comic Sans MS" pitchFamily="66" charset="0"/>
              </a:rPr>
              <a:t>jména</a:t>
            </a:r>
            <a: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  <a:t/>
            </a:r>
            <a:br>
              <a:rPr lang="cs-CZ" sz="3800" cap="all" dirty="0" smtClean="0">
                <a:solidFill>
                  <a:srgbClr val="F67412"/>
                </a:solidFill>
                <a:latin typeface="Comic Sans MS" pitchFamily="66" charset="0"/>
              </a:rPr>
            </a:br>
            <a:endParaRPr lang="cs-CZ" sz="3800" b="0" cap="all" dirty="0" smtClean="0">
              <a:solidFill>
                <a:srgbClr val="F6741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714348" y="2204864"/>
            <a:ext cx="7972452" cy="4104456"/>
          </a:xfrm>
        </p:spPr>
        <p:txBody>
          <a:bodyPr>
            <a:normAutofit/>
          </a:bodyPr>
          <a:lstStyle/>
          <a:p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good – better - the best</a:t>
            </a:r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endParaRPr lang="en-GB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bad – worse - the worst</a:t>
            </a:r>
            <a:endParaRPr lang="cs-CZ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endParaRPr lang="en-GB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far – fu</a:t>
            </a:r>
            <a:r>
              <a:rPr lang="cs-CZ" sz="2500" b="1" dirty="0" smtClean="0">
                <a:solidFill>
                  <a:srgbClr val="F67412"/>
                </a:solidFill>
                <a:latin typeface="Comic Sans MS" pitchFamily="66" charset="0"/>
              </a:rPr>
              <a:t>r</a:t>
            </a:r>
            <a:r>
              <a:rPr lang="en-GB" sz="2500" b="1" dirty="0" err="1" smtClean="0">
                <a:solidFill>
                  <a:srgbClr val="F67412"/>
                </a:solidFill>
                <a:latin typeface="Comic Sans MS" pitchFamily="66" charset="0"/>
              </a:rPr>
              <a:t>ther</a:t>
            </a:r>
            <a:r>
              <a:rPr lang="en-GB" sz="2500" b="1" dirty="0" smtClean="0">
                <a:solidFill>
                  <a:srgbClr val="F67412"/>
                </a:solidFill>
                <a:latin typeface="Comic Sans MS" pitchFamily="66" charset="0"/>
              </a:rPr>
              <a:t> - the furthest</a:t>
            </a:r>
            <a:r>
              <a:rPr lang="cs-CZ" sz="2500" b="1" dirty="0" smtClean="0">
                <a:solidFill>
                  <a:srgbClr val="F67412"/>
                </a:solidFill>
                <a:latin typeface="Comic Sans MS" pitchFamily="66" charset="0"/>
              </a:rPr>
              <a:t> </a:t>
            </a:r>
            <a:endParaRPr lang="en-GB" sz="2500" b="1" dirty="0" smtClean="0">
              <a:solidFill>
                <a:srgbClr val="F67412"/>
              </a:solidFill>
              <a:latin typeface="Comic Sans MS" pitchFamily="66" charset="0"/>
            </a:endParaRPr>
          </a:p>
          <a:p>
            <a:pPr>
              <a:buNone/>
            </a:pPr>
            <a:endParaRPr lang="en-GB" sz="2500" b="1" i="1" dirty="0">
              <a:latin typeface="Comic Sans MS" pitchFamily="66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pPr algn="ctr"/>
            <a: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  <a:t>Comparatives</a:t>
            </a:r>
            <a:r>
              <a:rPr lang="cs-CZ" sz="36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3600" dirty="0" err="1" smtClean="0">
                <a:solidFill>
                  <a:schemeClr val="tx1"/>
                </a:solidFill>
                <a:latin typeface="Comic Sans MS" pitchFamily="66" charset="0"/>
              </a:rPr>
              <a:t>and</a:t>
            </a:r>
            <a:r>
              <a:rPr lang="cs-CZ" sz="36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cs-CZ" sz="3600" dirty="0" err="1" smtClean="0">
                <a:solidFill>
                  <a:schemeClr val="tx1"/>
                </a:solidFill>
                <a:latin typeface="Comic Sans MS" pitchFamily="66" charset="0"/>
              </a:rPr>
              <a:t>superlatives</a:t>
            </a:r>
            <a: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GB" sz="36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(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2.</a:t>
            </a: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 a 3.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stupeň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přídavných</a:t>
            </a:r>
            <a:r>
              <a:rPr lang="en-GB" sz="3600" b="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n-GB" sz="3600" b="0" dirty="0" err="1" smtClean="0">
                <a:solidFill>
                  <a:schemeClr val="tx1"/>
                </a:solidFill>
                <a:latin typeface="Comic Sans MS" pitchFamily="66" charset="0"/>
              </a:rPr>
              <a:t>jmen</a:t>
            </a:r>
            <a:r>
              <a:rPr lang="cs-CZ" sz="3600" b="0" dirty="0" smtClean="0">
                <a:solidFill>
                  <a:schemeClr val="tx1"/>
                </a:solidFill>
                <a:latin typeface="Comic Sans MS" pitchFamily="66" charset="0"/>
              </a:rPr>
              <a:t>)</a:t>
            </a:r>
            <a:endParaRPr lang="en-GB" sz="3600" b="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360613" y="1275002"/>
          <a:ext cx="8409901" cy="48038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0660"/>
                <a:gridCol w="560660"/>
                <a:gridCol w="560660"/>
                <a:gridCol w="560660"/>
                <a:gridCol w="560660"/>
                <a:gridCol w="560660"/>
                <a:gridCol w="560660"/>
                <a:gridCol w="560660"/>
                <a:gridCol w="560660"/>
                <a:gridCol w="560660"/>
                <a:gridCol w="560660"/>
                <a:gridCol w="2242641"/>
              </a:tblGrid>
              <a:tr h="4003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Comic Sans MS" pitchFamily="66" charset="0"/>
                        </a:rPr>
                        <a:t>HEZČÍ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DELŠÍ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MENŠÍ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ŠŤASTNĚJŠÍ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VYŠŠÍ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VĚTŠÍ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TĚŽŠÍ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RYCHLEJŠÍ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SUŠŠÍ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STATEČNĚJŠÍ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mtClean="0">
                          <a:latin typeface="Comic Sans MS" pitchFamily="66" charset="0"/>
                        </a:rPr>
                        <a:t>HLUBŠÍ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40031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Comic Sans MS" pitchFamily="66" charset="0"/>
                        </a:rPr>
                        <a:t>SNAZŠÍ</a:t>
                      </a:r>
                      <a:endParaRPr lang="en-GB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63638" y="332656"/>
            <a:ext cx="8223161" cy="792088"/>
          </a:xfrm>
        </p:spPr>
        <p:txBody>
          <a:bodyPr>
            <a:normAutofit fontScale="90000"/>
          </a:bodyPr>
          <a:lstStyle/>
          <a:p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Complete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the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cs-CZ" sz="2700" dirty="0" err="1" smtClean="0">
                <a:solidFill>
                  <a:schemeClr val="tx1"/>
                </a:solidFill>
                <a:effectLst/>
                <a:latin typeface="Comic Sans MS" pitchFamily="66" charset="0"/>
              </a:rPr>
              <a:t>crossword</a:t>
            </a:r>
            <a:r>
              <a:rPr lang="cs-CZ" sz="27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puzzle.</a:t>
            </a:r>
            <a:r>
              <a:rPr lang="cs-CZ" sz="3200" dirty="0" smtClean="0"/>
              <a:t/>
            </a:r>
            <a:br>
              <a:rPr lang="cs-CZ" sz="3200" dirty="0" smtClean="0"/>
            </a:br>
            <a:endParaRPr lang="en-GB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2123728" y="13407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2051720" y="13407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N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699792" y="13407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203848" y="13407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C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779912" y="13407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427984" y="13407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2699792" y="17008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L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3203848" y="17008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O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779912" y="17008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N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699792" y="2132856"/>
            <a:ext cx="51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4355976" y="17008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G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8" name="TextovéPole 17"/>
          <p:cNvSpPr txBox="1"/>
          <p:nvPr/>
        </p:nvSpPr>
        <p:spPr>
          <a:xfrm>
            <a:off x="4932040" y="17008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19" name="TextovéPole 18"/>
          <p:cNvSpPr txBox="1"/>
          <p:nvPr/>
        </p:nvSpPr>
        <p:spPr>
          <a:xfrm>
            <a:off x="5508104" y="17008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3203848" y="213285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M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3779912" y="213285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4355976" y="213285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L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4932040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L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5508104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6084168" y="21328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6" name="TextovéPole 25"/>
          <p:cNvSpPr txBox="1"/>
          <p:nvPr/>
        </p:nvSpPr>
        <p:spPr>
          <a:xfrm>
            <a:off x="1547664" y="24928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H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2699792" y="2492896"/>
            <a:ext cx="592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P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2123728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3203848" y="249289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P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3779912" y="2492896"/>
            <a:ext cx="656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1" name="TextovéPole 30"/>
          <p:cNvSpPr txBox="1"/>
          <p:nvPr/>
        </p:nvSpPr>
        <p:spPr>
          <a:xfrm>
            <a:off x="4355976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2" name="TextovéPole 31"/>
          <p:cNvSpPr txBox="1"/>
          <p:nvPr/>
        </p:nvSpPr>
        <p:spPr>
          <a:xfrm>
            <a:off x="4932040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3" name="TextovéPole 32"/>
          <p:cNvSpPr txBox="1"/>
          <p:nvPr/>
        </p:nvSpPr>
        <p:spPr>
          <a:xfrm>
            <a:off x="2699792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3203848" y="292494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3203848" y="32849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3203848" y="371703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7" name="TextovéPole 36"/>
          <p:cNvSpPr txBox="1"/>
          <p:nvPr/>
        </p:nvSpPr>
        <p:spPr>
          <a:xfrm>
            <a:off x="3203848" y="4149080"/>
            <a:ext cx="656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T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8" name="TextovéPole 37"/>
          <p:cNvSpPr txBox="1"/>
          <p:nvPr/>
        </p:nvSpPr>
        <p:spPr>
          <a:xfrm>
            <a:off x="3203848" y="45091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39" name="TextovéPole 38"/>
          <p:cNvSpPr txBox="1"/>
          <p:nvPr/>
        </p:nvSpPr>
        <p:spPr>
          <a:xfrm>
            <a:off x="3203848" y="49411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V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0" name="TextovéPole 39"/>
          <p:cNvSpPr txBox="1"/>
          <p:nvPr/>
        </p:nvSpPr>
        <p:spPr>
          <a:xfrm>
            <a:off x="3203848" y="53012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1" name="TextovéPole 40"/>
          <p:cNvSpPr txBox="1"/>
          <p:nvPr/>
        </p:nvSpPr>
        <p:spPr>
          <a:xfrm>
            <a:off x="3203848" y="57332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2" name="TextovéPole 41"/>
          <p:cNvSpPr txBox="1"/>
          <p:nvPr/>
        </p:nvSpPr>
        <p:spPr>
          <a:xfrm>
            <a:off x="3779912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L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3" name="TextovéPole 42"/>
          <p:cNvSpPr txBox="1"/>
          <p:nvPr/>
        </p:nvSpPr>
        <p:spPr>
          <a:xfrm>
            <a:off x="2699792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4" name="TextovéPole 43"/>
          <p:cNvSpPr txBox="1"/>
          <p:nvPr/>
        </p:nvSpPr>
        <p:spPr>
          <a:xfrm>
            <a:off x="2699792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5" name="TextovéPole 44"/>
          <p:cNvSpPr txBox="1"/>
          <p:nvPr/>
        </p:nvSpPr>
        <p:spPr>
          <a:xfrm>
            <a:off x="2123728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H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6" name="TextovéPole 45"/>
          <p:cNvSpPr txBox="1"/>
          <p:nvPr/>
        </p:nvSpPr>
        <p:spPr>
          <a:xfrm>
            <a:off x="2699792" y="4149080"/>
            <a:ext cx="584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S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7" name="TextovéPole 46"/>
          <p:cNvSpPr txBox="1"/>
          <p:nvPr/>
        </p:nvSpPr>
        <p:spPr>
          <a:xfrm>
            <a:off x="2699792" y="450912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8" name="TextovéPole 47"/>
          <p:cNvSpPr txBox="1"/>
          <p:nvPr/>
        </p:nvSpPr>
        <p:spPr>
          <a:xfrm>
            <a:off x="2123728" y="45091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D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49" name="TextovéPole 48"/>
          <p:cNvSpPr txBox="1"/>
          <p:nvPr/>
        </p:nvSpPr>
        <p:spPr>
          <a:xfrm>
            <a:off x="2699792" y="49411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0" name="TextovéPole 49"/>
          <p:cNvSpPr txBox="1"/>
          <p:nvPr/>
        </p:nvSpPr>
        <p:spPr>
          <a:xfrm>
            <a:off x="2699792" y="5301208"/>
            <a:ext cx="51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1" name="TextovéPole 50"/>
          <p:cNvSpPr txBox="1"/>
          <p:nvPr/>
        </p:nvSpPr>
        <p:spPr>
          <a:xfrm>
            <a:off x="2699792" y="57332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2" name="TextovéPole 51"/>
          <p:cNvSpPr txBox="1"/>
          <p:nvPr/>
        </p:nvSpPr>
        <p:spPr>
          <a:xfrm>
            <a:off x="2123728" y="57332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3" name="TextovéPole 52"/>
          <p:cNvSpPr txBox="1"/>
          <p:nvPr/>
        </p:nvSpPr>
        <p:spPr>
          <a:xfrm>
            <a:off x="2123728" y="53012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D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4" name="TextovéPole 53"/>
          <p:cNvSpPr txBox="1"/>
          <p:nvPr/>
        </p:nvSpPr>
        <p:spPr>
          <a:xfrm>
            <a:off x="2123728" y="49411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5" name="TextovéPole 54"/>
          <p:cNvSpPr txBox="1"/>
          <p:nvPr/>
        </p:nvSpPr>
        <p:spPr>
          <a:xfrm>
            <a:off x="1619672" y="49411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B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6" name="TextovéPole 55"/>
          <p:cNvSpPr txBox="1"/>
          <p:nvPr/>
        </p:nvSpPr>
        <p:spPr>
          <a:xfrm flipH="1">
            <a:off x="4355975" y="2924944"/>
            <a:ext cx="43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L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7" name="TextovéPole 56"/>
          <p:cNvSpPr txBox="1"/>
          <p:nvPr/>
        </p:nvSpPr>
        <p:spPr>
          <a:xfrm>
            <a:off x="4860032" y="292494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8" name="TextovéPole 57"/>
          <p:cNvSpPr txBox="1"/>
          <p:nvPr/>
        </p:nvSpPr>
        <p:spPr>
          <a:xfrm>
            <a:off x="5508104" y="292494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59" name="TextovéPole 58"/>
          <p:cNvSpPr txBox="1"/>
          <p:nvPr/>
        </p:nvSpPr>
        <p:spPr>
          <a:xfrm>
            <a:off x="3779912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V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0" name="TextovéPole 59"/>
          <p:cNvSpPr txBox="1"/>
          <p:nvPr/>
        </p:nvSpPr>
        <p:spPr>
          <a:xfrm>
            <a:off x="2123728" y="414908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A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1" name="TextovéPole 60"/>
          <p:cNvSpPr txBox="1"/>
          <p:nvPr/>
        </p:nvSpPr>
        <p:spPr>
          <a:xfrm>
            <a:off x="1547664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F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2" name="TextovéPole 61"/>
          <p:cNvSpPr txBox="1"/>
          <p:nvPr/>
        </p:nvSpPr>
        <p:spPr>
          <a:xfrm>
            <a:off x="3779912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3" name="TextovéPole 62"/>
          <p:cNvSpPr txBox="1"/>
          <p:nvPr/>
        </p:nvSpPr>
        <p:spPr>
          <a:xfrm>
            <a:off x="3779912" y="45091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4" name="TextovéPole 63"/>
          <p:cNvSpPr txBox="1"/>
          <p:nvPr/>
        </p:nvSpPr>
        <p:spPr>
          <a:xfrm>
            <a:off x="3779912" y="49411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5" name="TextovéPole 64"/>
          <p:cNvSpPr txBox="1"/>
          <p:nvPr/>
        </p:nvSpPr>
        <p:spPr>
          <a:xfrm>
            <a:off x="3779912" y="53012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P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6" name="TextovéPole 65"/>
          <p:cNvSpPr txBox="1"/>
          <p:nvPr/>
        </p:nvSpPr>
        <p:spPr>
          <a:xfrm>
            <a:off x="3779912" y="573325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7" name="TextovéPole 66"/>
          <p:cNvSpPr txBox="1"/>
          <p:nvPr/>
        </p:nvSpPr>
        <p:spPr>
          <a:xfrm>
            <a:off x="4355976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8" name="TextovéPole 67"/>
          <p:cNvSpPr txBox="1"/>
          <p:nvPr/>
        </p:nvSpPr>
        <p:spPr>
          <a:xfrm>
            <a:off x="4932040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69" name="TextovéPole 68"/>
          <p:cNvSpPr txBox="1"/>
          <p:nvPr/>
        </p:nvSpPr>
        <p:spPr>
          <a:xfrm>
            <a:off x="5508104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0" name="TextovéPole 69"/>
          <p:cNvSpPr txBox="1"/>
          <p:nvPr/>
        </p:nvSpPr>
        <p:spPr>
          <a:xfrm>
            <a:off x="4355976" y="41490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1" name="TextovéPole 70"/>
          <p:cNvSpPr txBox="1"/>
          <p:nvPr/>
        </p:nvSpPr>
        <p:spPr>
          <a:xfrm>
            <a:off x="4355976" y="45091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2" name="TextovéPole 71"/>
          <p:cNvSpPr txBox="1"/>
          <p:nvPr/>
        </p:nvSpPr>
        <p:spPr>
          <a:xfrm>
            <a:off x="4355976" y="49411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3" name="TextovéPole 72"/>
          <p:cNvSpPr txBox="1"/>
          <p:nvPr/>
        </p:nvSpPr>
        <p:spPr>
          <a:xfrm>
            <a:off x="4355976" y="53012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4" name="TextovéPole 73"/>
          <p:cNvSpPr txBox="1"/>
          <p:nvPr/>
        </p:nvSpPr>
        <p:spPr>
          <a:xfrm>
            <a:off x="4932040" y="53012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5" name="TextovéPole 74"/>
          <p:cNvSpPr txBox="1"/>
          <p:nvPr/>
        </p:nvSpPr>
        <p:spPr>
          <a:xfrm>
            <a:off x="4355976" y="57332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E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6" name="TextovéPole 75"/>
          <p:cNvSpPr txBox="1"/>
          <p:nvPr/>
        </p:nvSpPr>
        <p:spPr>
          <a:xfrm>
            <a:off x="4932040" y="57332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R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7" name="TextovéPole 76"/>
          <p:cNvSpPr txBox="1"/>
          <p:nvPr/>
        </p:nvSpPr>
        <p:spPr>
          <a:xfrm rot="10800000" flipV="1">
            <a:off x="1547664" y="3320988"/>
            <a:ext cx="51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G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8" name="TextovéPole 77"/>
          <p:cNvSpPr txBox="1"/>
          <p:nvPr/>
        </p:nvSpPr>
        <p:spPr>
          <a:xfrm rot="10800000" flipV="1">
            <a:off x="2123728" y="331674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G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79" name="TextovéPole 78"/>
          <p:cNvSpPr txBox="1"/>
          <p:nvPr/>
        </p:nvSpPr>
        <p:spPr>
          <a:xfrm rot="10800000" flipV="1">
            <a:off x="971600" y="331092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I</a:t>
            </a:r>
            <a:endParaRPr lang="cs-CZ" dirty="0">
              <a:latin typeface="Comic Sans MS" pitchFamily="66" charset="0"/>
            </a:endParaRPr>
          </a:p>
        </p:txBody>
      </p:sp>
      <p:sp>
        <p:nvSpPr>
          <p:cNvPr id="80" name="TextovéPole 79"/>
          <p:cNvSpPr txBox="1"/>
          <p:nvPr/>
        </p:nvSpPr>
        <p:spPr>
          <a:xfrm rot="10800000" flipV="1">
            <a:off x="467544" y="33072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Comic Sans MS" pitchFamily="66" charset="0"/>
              </a:rPr>
              <a:t>B</a:t>
            </a:r>
            <a:endParaRPr lang="cs-CZ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6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88640"/>
            <a:ext cx="8291264" cy="6669360"/>
          </a:xfrm>
        </p:spPr>
        <p:txBody>
          <a:bodyPr/>
          <a:lstStyle/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Complete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the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sentences</a:t>
            </a:r>
            <a:r>
              <a:rPr lang="cs-CZ" sz="2500" b="1" dirty="0" smtClean="0">
                <a:latin typeface="Comic Sans MS" pitchFamily="66" charset="0"/>
              </a:rPr>
              <a:t> to </a:t>
            </a:r>
            <a:r>
              <a:rPr lang="cs-CZ" sz="2500" b="1" dirty="0" err="1" smtClean="0">
                <a:latin typeface="Comic Sans MS" pitchFamily="66" charset="0"/>
              </a:rPr>
              <a:t>make</a:t>
            </a:r>
            <a:r>
              <a:rPr lang="cs-CZ" sz="2500" b="1" dirty="0" smtClean="0">
                <a:latin typeface="Comic Sans MS" pitchFamily="66" charset="0"/>
              </a:rPr>
              <a:t> </a:t>
            </a:r>
            <a:r>
              <a:rPr lang="cs-CZ" sz="2500" b="1" dirty="0" err="1" smtClean="0">
                <a:latin typeface="Comic Sans MS" pitchFamily="66" charset="0"/>
              </a:rPr>
              <a:t>comparisons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sz="2500" i="1" dirty="0" smtClean="0">
                <a:latin typeface="Comic Sans MS" pitchFamily="66" charset="0"/>
              </a:rPr>
              <a:t>	</a:t>
            </a: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Example</a:t>
            </a:r>
            <a:r>
              <a:rPr lang="cs-CZ" sz="2500" dirty="0" smtClean="0">
                <a:latin typeface="Comic Sans MS" pitchFamily="66" charset="0"/>
              </a:rPr>
              <a:t> </a:t>
            </a:r>
            <a:r>
              <a:rPr lang="cs-CZ" sz="2500" i="1" dirty="0" smtClean="0">
                <a:latin typeface="Comic Sans MS" pitchFamily="66" charset="0"/>
              </a:rPr>
              <a:t>		      </a:t>
            </a:r>
            <a:r>
              <a:rPr lang="cs-CZ" sz="2500" dirty="0" err="1" smtClean="0">
                <a:latin typeface="Comic Sans MS" pitchFamily="66" charset="0"/>
              </a:rPr>
              <a:t>old</a:t>
            </a:r>
            <a:r>
              <a:rPr lang="cs-CZ" sz="2500" dirty="0" smtClean="0">
                <a:latin typeface="Comic Sans MS" pitchFamily="66" charset="0"/>
              </a:rPr>
              <a:t> / </a:t>
            </a:r>
            <a:r>
              <a:rPr lang="cs-CZ" sz="2500" dirty="0" err="1" smtClean="0">
                <a:latin typeface="Comic Sans MS" pitchFamily="66" charset="0"/>
              </a:rPr>
              <a:t>young</a:t>
            </a:r>
            <a:endParaRPr lang="cs-CZ" sz="2500" dirty="0" smtClean="0">
              <a:latin typeface="Comic Sans MS" pitchFamily="66" charset="0"/>
            </a:endParaRPr>
          </a:p>
          <a:p>
            <a:pPr marL="566928" indent="-457200">
              <a:buNone/>
            </a:pPr>
            <a:r>
              <a:rPr lang="cs-CZ" sz="2500" dirty="0" smtClean="0">
                <a:latin typeface="Comic Sans MS" pitchFamily="66" charset="0"/>
              </a:rPr>
              <a:t>		</a:t>
            </a:r>
            <a:r>
              <a:rPr lang="cs-CZ" sz="2000" dirty="0" err="1" smtClean="0">
                <a:latin typeface="Comic Sans MS" pitchFamily="66" charset="0"/>
              </a:rPr>
              <a:t>Mark</a:t>
            </a:r>
            <a:r>
              <a:rPr lang="cs-CZ" sz="2000" dirty="0" smtClean="0">
                <a:latin typeface="Comic Sans MS" pitchFamily="66" charset="0"/>
              </a:rPr>
              <a:t>	</a:t>
            </a:r>
            <a:r>
              <a:rPr lang="cs-CZ" sz="1400" dirty="0" smtClean="0">
                <a:latin typeface="Comic Sans MS" pitchFamily="66" charset="0"/>
              </a:rPr>
              <a:t>				</a:t>
            </a:r>
            <a:r>
              <a:rPr lang="cs-CZ" sz="2000" dirty="0" smtClean="0">
                <a:latin typeface="Comic Sans MS" pitchFamily="66" charset="0"/>
              </a:rPr>
              <a:t>Peter</a:t>
            </a:r>
          </a:p>
        </p:txBody>
      </p:sp>
      <p:pic>
        <p:nvPicPr>
          <p:cNvPr id="6" name="Picture 2" descr="C:\Users\Ucitel\Desktop\star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916832"/>
            <a:ext cx="2664296" cy="4035857"/>
          </a:xfrm>
          <a:prstGeom prst="rect">
            <a:avLst/>
          </a:prstGeom>
          <a:noFill/>
        </p:spPr>
      </p:pic>
      <p:pic>
        <p:nvPicPr>
          <p:cNvPr id="8" name="Picture 3" descr="C:\Users\Ucitel\Desktop\mlad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16832"/>
            <a:ext cx="3024336" cy="4032448"/>
          </a:xfrm>
          <a:prstGeom prst="rect">
            <a:avLst/>
          </a:prstGeom>
          <a:noFill/>
        </p:spPr>
      </p:pic>
      <p:sp>
        <p:nvSpPr>
          <p:cNvPr id="9" name="TextovéPole 8"/>
          <p:cNvSpPr txBox="1"/>
          <p:nvPr/>
        </p:nvSpPr>
        <p:spPr>
          <a:xfrm>
            <a:off x="755576" y="5949280"/>
            <a:ext cx="3888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err="1" smtClean="0">
                <a:latin typeface="Comic Sans MS" pitchFamily="66" charset="0"/>
              </a:rPr>
              <a:t>Mark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younger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Peter.</a:t>
            </a:r>
            <a:endParaRPr lang="cs-CZ" sz="2200" i="1" dirty="0"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076056" y="5949280"/>
            <a:ext cx="40679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i="1" dirty="0" smtClean="0">
                <a:latin typeface="Comic Sans MS" pitchFamily="66" charset="0"/>
              </a:rPr>
              <a:t>Peter </a:t>
            </a:r>
            <a:r>
              <a:rPr lang="cs-CZ" sz="2200" i="1" dirty="0" err="1" smtClean="0">
                <a:latin typeface="Comic Sans MS" pitchFamily="66" charset="0"/>
              </a:rPr>
              <a:t>is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older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than</a:t>
            </a:r>
            <a:r>
              <a:rPr lang="cs-CZ" sz="2200" i="1" dirty="0" smtClean="0">
                <a:latin typeface="Comic Sans MS" pitchFamily="66" charset="0"/>
              </a:rPr>
              <a:t> </a:t>
            </a:r>
            <a:r>
              <a:rPr lang="cs-CZ" sz="2200" i="1" dirty="0" err="1" smtClean="0">
                <a:latin typeface="Comic Sans MS" pitchFamily="66" charset="0"/>
              </a:rPr>
              <a:t>Mark</a:t>
            </a:r>
            <a:r>
              <a:rPr lang="cs-CZ" sz="2200" i="1" dirty="0" smtClean="0">
                <a:latin typeface="Comic Sans MS" pitchFamily="66" charset="0"/>
              </a:rPr>
              <a:t>.</a:t>
            </a:r>
            <a:endParaRPr lang="cs-CZ" sz="2200" i="1" dirty="0"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7740352" y="558924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[2]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995936" y="5589241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[1]</a:t>
            </a:r>
            <a:endParaRPr lang="cs-CZ" sz="1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1816</TotalTime>
  <Words>968</Words>
  <Application>Microsoft Office PowerPoint</Application>
  <PresentationFormat>Předvádění na obrazovce (4:3)</PresentationFormat>
  <Paragraphs>314</Paragraphs>
  <Slides>20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Shluk</vt:lpstr>
      <vt:lpstr>Snímek 1</vt:lpstr>
      <vt:lpstr>     </vt:lpstr>
      <vt:lpstr>Krátká přídavná jména (jednoslabičná)</vt:lpstr>
      <vt:lpstr>Comparatives (2. stupeň přídavných jmen)</vt:lpstr>
      <vt:lpstr>2. stupeň – krátká přídavná jména</vt:lpstr>
      <vt:lpstr>nepravidelná přídavná jména </vt:lpstr>
      <vt:lpstr>Comparatives and superlatives (2. a 3. stupeň přídavných jmen)</vt:lpstr>
      <vt:lpstr>Complete the crossword puzzle. </vt:lpstr>
      <vt:lpstr>Snímek 9</vt:lpstr>
      <vt:lpstr>Snímek 10</vt:lpstr>
      <vt:lpstr>Snímek 11</vt:lpstr>
      <vt:lpstr>Snímek 12</vt:lpstr>
      <vt:lpstr>Snímek 13</vt:lpstr>
      <vt:lpstr>Superlatives (3. stupeň přídavných jmen)</vt:lpstr>
      <vt:lpstr>3. stupeň – krátká přídavná jména</vt:lpstr>
      <vt:lpstr>Complete the table.</vt:lpstr>
      <vt:lpstr>  Look at the picture, and complete the sentences.        </vt:lpstr>
      <vt:lpstr> Look at the picture, and complete the sentences. </vt:lpstr>
      <vt:lpstr>Zdroje</vt:lpstr>
      <vt:lpstr>Snímek 20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Countable and Uncountable Nouns 2  </dc:title>
  <dc:creator>Ucitel</dc:creator>
  <cp:lastModifiedBy>Ucitel</cp:lastModifiedBy>
  <cp:revision>98</cp:revision>
  <dcterms:created xsi:type="dcterms:W3CDTF">2013-01-26T15:19:08Z</dcterms:created>
  <dcterms:modified xsi:type="dcterms:W3CDTF">2013-05-25T10:20:29Z</dcterms:modified>
</cp:coreProperties>
</file>